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8" r:id="rId2"/>
    <p:sldId id="265" r:id="rId3"/>
    <p:sldId id="266" r:id="rId4"/>
    <p:sldId id="26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291" autoAdjust="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0193BF-DF60-42F9-8647-606B8FF5A82E}" type="datetimeFigureOut">
              <a:rPr lang="en-GB" smtClean="0"/>
              <a:t>20/10/2020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D3E191-55BD-4520-9E7A-B0BEE4E4ED6A}" type="slidenum">
              <a:rPr lang="en-GB" smtClean="0"/>
              <a:t>‹#›</a:t>
            </a:fld>
            <a:endParaRPr lang="en-GB"/>
          </a:p>
        </p:txBody>
      </p:sp>
    </p:spTree>
    <p:extLst>
      <p:ext uri="{BB962C8B-B14F-4D97-AF65-F5344CB8AC3E}">
        <p14:creationId xmlns:p14="http://schemas.microsoft.com/office/powerpoint/2010/main" val="2370112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a:t>The PTA has raised 42 thousand pounds in the last school year, which is £7K more than last year</a:t>
            </a:r>
          </a:p>
          <a:p>
            <a:pPr marL="0" indent="0">
              <a:buFontTx/>
              <a:buNone/>
            </a:pPr>
            <a:endParaRPr lang="en-GB" dirty="0"/>
          </a:p>
          <a:p>
            <a:pPr marL="171450" indent="-171450">
              <a:buFontTx/>
              <a:buChar char="-"/>
            </a:pPr>
            <a:r>
              <a:rPr lang="en-GB" dirty="0"/>
              <a:t>Voluntary income from items such as grants, donations and online fund raising is 30K and has increased by 18 thousand since last year, predominantly driven by grants and fundraising for the outdoor classroom.</a:t>
            </a:r>
          </a:p>
          <a:p>
            <a:pPr marL="0" indent="0">
              <a:buFontTx/>
              <a:buNone/>
            </a:pPr>
            <a:endParaRPr lang="en-GB" dirty="0"/>
          </a:p>
          <a:p>
            <a:pPr marL="171450" indent="-171450">
              <a:buFontTx/>
              <a:buChar char="-"/>
            </a:pPr>
            <a:r>
              <a:rPr lang="en-GB" dirty="0"/>
              <a:t>Its good to see that our voluntary contributions have remained stable despite the challenging economic period</a:t>
            </a:r>
          </a:p>
          <a:p>
            <a:pPr marL="171450" indent="-171450">
              <a:buFontTx/>
              <a:buChar char="-"/>
            </a:pPr>
            <a:endParaRPr lang="en-GB" dirty="0"/>
          </a:p>
          <a:p>
            <a:pPr marL="171450" indent="-171450">
              <a:buFontTx/>
              <a:buChar char="-"/>
            </a:pPr>
            <a:r>
              <a:rPr lang="en-GB" dirty="0"/>
              <a:t>Hoping to see more money come from Amazon Smile now this is available in the Amazon app and the PTA have been recommunicating this to parents.</a:t>
            </a:r>
          </a:p>
          <a:p>
            <a:pPr marL="171450" indent="-171450">
              <a:buFontTx/>
              <a:buChar char="-"/>
            </a:pPr>
            <a:endParaRPr lang="en-GB" dirty="0"/>
          </a:p>
          <a:p>
            <a:pPr marL="171450" indent="-171450">
              <a:buFontTx/>
              <a:buChar char="-"/>
            </a:pPr>
            <a:r>
              <a:rPr lang="en-GB" dirty="0"/>
              <a:t>With regards to Charitable events, we have raised £11K which is half of what we raised last year.</a:t>
            </a:r>
          </a:p>
          <a:p>
            <a:pPr marL="171450" indent="-171450">
              <a:buFontTx/>
              <a:buChar char="-"/>
            </a:pPr>
            <a:endParaRPr lang="en-GB" dirty="0"/>
          </a:p>
          <a:p>
            <a:pPr marL="171450" indent="-171450">
              <a:buFontTx/>
              <a:buChar char="-"/>
            </a:pPr>
            <a:r>
              <a:rPr lang="en-GB" dirty="0"/>
              <a:t>You can see that this has been driven by the inability to run some key fund raising events such as the Summer Fayre, mother/father day sales, easter egg hunt and sports day; as well as the terrible weather on Bonfire night last year.</a:t>
            </a:r>
          </a:p>
          <a:p>
            <a:pPr marL="171450" indent="-171450">
              <a:buFontTx/>
              <a:buChar char="-"/>
            </a:pPr>
            <a:endParaRPr lang="en-GB" dirty="0"/>
          </a:p>
          <a:p>
            <a:pPr marL="171450" indent="-171450">
              <a:buFontTx/>
              <a:buChar char="-"/>
            </a:pPr>
            <a:r>
              <a:rPr lang="en-GB" dirty="0"/>
              <a:t> Its good to note that we know most of the activities that have generated money this year, will likely be cancelled like the mayors procession, bonfire night and cake sales, which is why it is good we are trying to think of alternative fund raising ideas.</a:t>
            </a:r>
          </a:p>
          <a:p>
            <a:pPr marL="171450" indent="-171450">
              <a:buFontTx/>
              <a:buChar char="-"/>
            </a:pPr>
            <a:endParaRPr lang="en-GB" dirty="0"/>
          </a:p>
          <a:p>
            <a:endParaRPr lang="en-GB" dirty="0"/>
          </a:p>
        </p:txBody>
      </p:sp>
      <p:sp>
        <p:nvSpPr>
          <p:cNvPr id="4" name="Slide Number Placeholder 3"/>
          <p:cNvSpPr>
            <a:spLocks noGrp="1"/>
          </p:cNvSpPr>
          <p:nvPr>
            <p:ph type="sldNum" sz="quarter" idx="5"/>
          </p:nvPr>
        </p:nvSpPr>
        <p:spPr/>
        <p:txBody>
          <a:bodyPr/>
          <a:lstStyle/>
          <a:p>
            <a:fld id="{D6D3E191-55BD-4520-9E7A-B0BEE4E4ED6A}" type="slidenum">
              <a:rPr lang="en-GB" smtClean="0"/>
              <a:t>1</a:t>
            </a:fld>
            <a:endParaRPr lang="en-GB"/>
          </a:p>
        </p:txBody>
      </p:sp>
    </p:spTree>
    <p:extLst>
      <p:ext uri="{BB962C8B-B14F-4D97-AF65-F5344CB8AC3E}">
        <p14:creationId xmlns:p14="http://schemas.microsoft.com/office/powerpoint/2010/main" val="2546174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a:t>The PTA has raised 42 thousand pounds in the last school year, which is £7K more than last year</a:t>
            </a:r>
          </a:p>
          <a:p>
            <a:pPr marL="0" indent="0">
              <a:buFontTx/>
              <a:buNone/>
            </a:pPr>
            <a:endParaRPr lang="en-GB" dirty="0"/>
          </a:p>
          <a:p>
            <a:pPr marL="171450" indent="-171450">
              <a:buFontTx/>
              <a:buChar char="-"/>
            </a:pPr>
            <a:r>
              <a:rPr lang="en-GB" dirty="0"/>
              <a:t>Voluntary income from items such as grants, donations and online fund raising is 30K and has increased by 18 thousand since last year, predominantly driven by grants and fundraising for the outdoor classroom.</a:t>
            </a:r>
          </a:p>
          <a:p>
            <a:pPr marL="0" indent="0">
              <a:buFontTx/>
              <a:buNone/>
            </a:pPr>
            <a:endParaRPr lang="en-GB" dirty="0"/>
          </a:p>
          <a:p>
            <a:pPr marL="171450" indent="-171450">
              <a:buFontTx/>
              <a:buChar char="-"/>
            </a:pPr>
            <a:r>
              <a:rPr lang="en-GB" dirty="0"/>
              <a:t>Its good to see that our voluntary contributions have remained stable despite the challenging economic period</a:t>
            </a:r>
          </a:p>
          <a:p>
            <a:pPr marL="171450" indent="-171450">
              <a:buFontTx/>
              <a:buChar char="-"/>
            </a:pPr>
            <a:endParaRPr lang="en-GB" dirty="0"/>
          </a:p>
          <a:p>
            <a:pPr marL="171450" indent="-171450">
              <a:buFontTx/>
              <a:buChar char="-"/>
            </a:pPr>
            <a:r>
              <a:rPr lang="en-GB" dirty="0"/>
              <a:t>Hoping to see more money come from Amazon Smile now this is available in the Amazon app and the PTA have been recommunicating this to parents.</a:t>
            </a:r>
          </a:p>
          <a:p>
            <a:pPr marL="171450" indent="-171450">
              <a:buFontTx/>
              <a:buChar char="-"/>
            </a:pPr>
            <a:endParaRPr lang="en-GB" dirty="0"/>
          </a:p>
          <a:p>
            <a:pPr marL="171450" indent="-171450">
              <a:buFontTx/>
              <a:buChar char="-"/>
            </a:pPr>
            <a:r>
              <a:rPr lang="en-GB" dirty="0"/>
              <a:t>With regards to Charitable events, we have raised £11K which is half of what we raised last year.</a:t>
            </a:r>
          </a:p>
          <a:p>
            <a:pPr marL="171450" indent="-171450">
              <a:buFontTx/>
              <a:buChar char="-"/>
            </a:pPr>
            <a:endParaRPr lang="en-GB" dirty="0"/>
          </a:p>
          <a:p>
            <a:pPr marL="171450" indent="-171450">
              <a:buFontTx/>
              <a:buChar char="-"/>
            </a:pPr>
            <a:r>
              <a:rPr lang="en-GB" dirty="0"/>
              <a:t>You can see that this has been driven by the inability to run some key fund raising events such as the Summer Fayre, mother/father day sales, easter egg hunt and sports day; as well as the terrible weather on Bonfire night last year.</a:t>
            </a:r>
          </a:p>
          <a:p>
            <a:pPr marL="171450" indent="-171450">
              <a:buFontTx/>
              <a:buChar char="-"/>
            </a:pPr>
            <a:endParaRPr lang="en-GB" dirty="0"/>
          </a:p>
          <a:p>
            <a:pPr marL="171450" indent="-171450">
              <a:buFontTx/>
              <a:buChar char="-"/>
            </a:pPr>
            <a:r>
              <a:rPr lang="en-GB" dirty="0"/>
              <a:t> Its good to note that we know most of the activities that have generated money this year, will likely be cancelled like the mayors procession, bonfire night and cake sales, which is why it is good we are trying to think of alternative fund raising ideas.</a:t>
            </a:r>
          </a:p>
          <a:p>
            <a:pPr marL="171450" indent="-171450">
              <a:buFontTx/>
              <a:buChar char="-"/>
            </a:pPr>
            <a:endParaRPr lang="en-GB" dirty="0"/>
          </a:p>
          <a:p>
            <a:endParaRPr lang="en-GB" dirty="0"/>
          </a:p>
        </p:txBody>
      </p:sp>
      <p:sp>
        <p:nvSpPr>
          <p:cNvPr id="4" name="Slide Number Placeholder 3"/>
          <p:cNvSpPr>
            <a:spLocks noGrp="1"/>
          </p:cNvSpPr>
          <p:nvPr>
            <p:ph type="sldNum" sz="quarter" idx="5"/>
          </p:nvPr>
        </p:nvSpPr>
        <p:spPr/>
        <p:txBody>
          <a:bodyPr/>
          <a:lstStyle/>
          <a:p>
            <a:fld id="{D6D3E191-55BD-4520-9E7A-B0BEE4E4ED6A}" type="slidenum">
              <a:rPr lang="en-GB" smtClean="0"/>
              <a:t>2</a:t>
            </a:fld>
            <a:endParaRPr lang="en-GB"/>
          </a:p>
        </p:txBody>
      </p:sp>
    </p:spTree>
    <p:extLst>
      <p:ext uri="{BB962C8B-B14F-4D97-AF65-F5344CB8AC3E}">
        <p14:creationId xmlns:p14="http://schemas.microsoft.com/office/powerpoint/2010/main" val="2481708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a:t>The PTA has spent £20K in the last school year.  </a:t>
            </a:r>
          </a:p>
          <a:p>
            <a:pPr marL="171450" indent="-171450">
              <a:buFontTx/>
              <a:buChar char="-"/>
            </a:pPr>
            <a:endParaRPr lang="en-GB" dirty="0"/>
          </a:p>
          <a:p>
            <a:pPr marL="171450" indent="-171450">
              <a:buFontTx/>
              <a:buChar char="-"/>
            </a:pPr>
            <a:r>
              <a:rPr lang="en-GB" dirty="0"/>
              <a:t>£15K of which funded a wide range of activities and experiences for the school children including things such as forest school, power of reading, opera brava, outdoor play equipment and the Pantomime as well as numerous other year group wish list items.</a:t>
            </a:r>
          </a:p>
          <a:p>
            <a:endParaRPr lang="en-GB" dirty="0"/>
          </a:p>
          <a:p>
            <a:r>
              <a:rPr lang="en-GB" dirty="0"/>
              <a:t>- £4k was spent funding the charitable events, which has decreased from last year since not as many events have been run.</a:t>
            </a:r>
          </a:p>
        </p:txBody>
      </p:sp>
      <p:sp>
        <p:nvSpPr>
          <p:cNvPr id="4" name="Slide Number Placeholder 3"/>
          <p:cNvSpPr>
            <a:spLocks noGrp="1"/>
          </p:cNvSpPr>
          <p:nvPr>
            <p:ph type="sldNum" sz="quarter" idx="5"/>
          </p:nvPr>
        </p:nvSpPr>
        <p:spPr/>
        <p:txBody>
          <a:bodyPr/>
          <a:lstStyle/>
          <a:p>
            <a:fld id="{D6D3E191-55BD-4520-9E7A-B0BEE4E4ED6A}" type="slidenum">
              <a:rPr lang="en-GB" smtClean="0"/>
              <a:t>3</a:t>
            </a:fld>
            <a:endParaRPr lang="en-GB"/>
          </a:p>
        </p:txBody>
      </p:sp>
    </p:spTree>
    <p:extLst>
      <p:ext uri="{BB962C8B-B14F-4D97-AF65-F5344CB8AC3E}">
        <p14:creationId xmlns:p14="http://schemas.microsoft.com/office/powerpoint/2010/main" val="1326724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a:t>As of 31</a:t>
            </a:r>
            <a:r>
              <a:rPr lang="en-GB" baseline="30000" dirty="0"/>
              <a:t>st</a:t>
            </a:r>
            <a:r>
              <a:rPr lang="en-GB" dirty="0"/>
              <a:t> August we have £40K in the bank of which £36K has already been allocated within our restricted funds.</a:t>
            </a:r>
          </a:p>
          <a:p>
            <a:pPr marL="171450" indent="-171450">
              <a:buFontTx/>
              <a:buChar char="-"/>
            </a:pPr>
            <a:r>
              <a:rPr lang="en-GB" dirty="0"/>
              <a:t> Within these restricted funds there is £6K that the year group teacher’s can spend on wish list items and we would like to encourage them to do this.</a:t>
            </a:r>
          </a:p>
        </p:txBody>
      </p:sp>
      <p:sp>
        <p:nvSpPr>
          <p:cNvPr id="4" name="Slide Number Placeholder 3"/>
          <p:cNvSpPr>
            <a:spLocks noGrp="1"/>
          </p:cNvSpPr>
          <p:nvPr>
            <p:ph type="sldNum" sz="quarter" idx="5"/>
          </p:nvPr>
        </p:nvSpPr>
        <p:spPr/>
        <p:txBody>
          <a:bodyPr/>
          <a:lstStyle/>
          <a:p>
            <a:fld id="{D6D3E191-55BD-4520-9E7A-B0BEE4E4ED6A}" type="slidenum">
              <a:rPr lang="en-GB" smtClean="0"/>
              <a:t>4</a:t>
            </a:fld>
            <a:endParaRPr lang="en-GB"/>
          </a:p>
        </p:txBody>
      </p:sp>
    </p:spTree>
    <p:extLst>
      <p:ext uri="{BB962C8B-B14F-4D97-AF65-F5344CB8AC3E}">
        <p14:creationId xmlns:p14="http://schemas.microsoft.com/office/powerpoint/2010/main" val="353597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C289C-0C6E-4C34-9756-A30E68FCA5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DC328AC-4DB1-4349-BA67-D841176D1C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1F2CED5-ACDA-427E-9EE0-0AB119EB71A1}"/>
              </a:ext>
            </a:extLst>
          </p:cNvPr>
          <p:cNvSpPr>
            <a:spLocks noGrp="1"/>
          </p:cNvSpPr>
          <p:nvPr>
            <p:ph type="dt" sz="half" idx="10"/>
          </p:nvPr>
        </p:nvSpPr>
        <p:spPr/>
        <p:txBody>
          <a:bodyPr/>
          <a:lstStyle/>
          <a:p>
            <a:fld id="{E3F49BA7-FBB4-4345-B6A9-50899F948C53}" type="datetimeFigureOut">
              <a:rPr lang="en-GB" smtClean="0"/>
              <a:t>20/10/2020</a:t>
            </a:fld>
            <a:endParaRPr lang="en-GB"/>
          </a:p>
        </p:txBody>
      </p:sp>
      <p:sp>
        <p:nvSpPr>
          <p:cNvPr id="5" name="Footer Placeholder 4">
            <a:extLst>
              <a:ext uri="{FF2B5EF4-FFF2-40B4-BE49-F238E27FC236}">
                <a16:creationId xmlns:a16="http://schemas.microsoft.com/office/drawing/2014/main" id="{D467FC51-3DEC-45BB-A46F-69AC286AFF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2D182A-6ECB-4C96-8E71-6F29663C2506}"/>
              </a:ext>
            </a:extLst>
          </p:cNvPr>
          <p:cNvSpPr>
            <a:spLocks noGrp="1"/>
          </p:cNvSpPr>
          <p:nvPr>
            <p:ph type="sldNum" sz="quarter" idx="12"/>
          </p:nvPr>
        </p:nvSpPr>
        <p:spPr/>
        <p:txBody>
          <a:bodyPr/>
          <a:lstStyle/>
          <a:p>
            <a:fld id="{8165F9B6-1493-4468-863F-AD79F1B88CCA}" type="slidenum">
              <a:rPr lang="en-GB" smtClean="0"/>
              <a:t>‹#›</a:t>
            </a:fld>
            <a:endParaRPr lang="en-GB"/>
          </a:p>
        </p:txBody>
      </p:sp>
    </p:spTree>
    <p:extLst>
      <p:ext uri="{BB962C8B-B14F-4D97-AF65-F5344CB8AC3E}">
        <p14:creationId xmlns:p14="http://schemas.microsoft.com/office/powerpoint/2010/main" val="3926187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E15DA-E663-47D9-BE54-85B7088D09F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352D9D1-3943-403B-B36E-CDD59C3FCD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E8E6F4-161D-4325-AB74-4D33399D76B8}"/>
              </a:ext>
            </a:extLst>
          </p:cNvPr>
          <p:cNvSpPr>
            <a:spLocks noGrp="1"/>
          </p:cNvSpPr>
          <p:nvPr>
            <p:ph type="dt" sz="half" idx="10"/>
          </p:nvPr>
        </p:nvSpPr>
        <p:spPr/>
        <p:txBody>
          <a:bodyPr/>
          <a:lstStyle/>
          <a:p>
            <a:fld id="{E3F49BA7-FBB4-4345-B6A9-50899F948C53}" type="datetimeFigureOut">
              <a:rPr lang="en-GB" smtClean="0"/>
              <a:t>20/10/2020</a:t>
            </a:fld>
            <a:endParaRPr lang="en-GB"/>
          </a:p>
        </p:txBody>
      </p:sp>
      <p:sp>
        <p:nvSpPr>
          <p:cNvPr id="5" name="Footer Placeholder 4">
            <a:extLst>
              <a:ext uri="{FF2B5EF4-FFF2-40B4-BE49-F238E27FC236}">
                <a16:creationId xmlns:a16="http://schemas.microsoft.com/office/drawing/2014/main" id="{EF390341-805A-4830-BE0C-DF80FEDFB7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B0DF65-C574-4B5A-B58D-F3127729770A}"/>
              </a:ext>
            </a:extLst>
          </p:cNvPr>
          <p:cNvSpPr>
            <a:spLocks noGrp="1"/>
          </p:cNvSpPr>
          <p:nvPr>
            <p:ph type="sldNum" sz="quarter" idx="12"/>
          </p:nvPr>
        </p:nvSpPr>
        <p:spPr/>
        <p:txBody>
          <a:bodyPr/>
          <a:lstStyle/>
          <a:p>
            <a:fld id="{8165F9B6-1493-4468-863F-AD79F1B88CCA}" type="slidenum">
              <a:rPr lang="en-GB" smtClean="0"/>
              <a:t>‹#›</a:t>
            </a:fld>
            <a:endParaRPr lang="en-GB"/>
          </a:p>
        </p:txBody>
      </p:sp>
    </p:spTree>
    <p:extLst>
      <p:ext uri="{BB962C8B-B14F-4D97-AF65-F5344CB8AC3E}">
        <p14:creationId xmlns:p14="http://schemas.microsoft.com/office/powerpoint/2010/main" val="1895766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EB44B2-F877-4F94-80C4-5CB6FE61E0E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362841E-F6E6-45DC-8F47-136B774B69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264769-CDFB-4D70-9AD7-4867828E721A}"/>
              </a:ext>
            </a:extLst>
          </p:cNvPr>
          <p:cNvSpPr>
            <a:spLocks noGrp="1"/>
          </p:cNvSpPr>
          <p:nvPr>
            <p:ph type="dt" sz="half" idx="10"/>
          </p:nvPr>
        </p:nvSpPr>
        <p:spPr/>
        <p:txBody>
          <a:bodyPr/>
          <a:lstStyle/>
          <a:p>
            <a:fld id="{E3F49BA7-FBB4-4345-B6A9-50899F948C53}" type="datetimeFigureOut">
              <a:rPr lang="en-GB" smtClean="0"/>
              <a:t>20/10/2020</a:t>
            </a:fld>
            <a:endParaRPr lang="en-GB"/>
          </a:p>
        </p:txBody>
      </p:sp>
      <p:sp>
        <p:nvSpPr>
          <p:cNvPr id="5" name="Footer Placeholder 4">
            <a:extLst>
              <a:ext uri="{FF2B5EF4-FFF2-40B4-BE49-F238E27FC236}">
                <a16:creationId xmlns:a16="http://schemas.microsoft.com/office/drawing/2014/main" id="{E94C8681-922B-48A9-9A9F-0E7069BE60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F2EDCD-E7EC-4271-9CCE-0F94BC7A91AF}"/>
              </a:ext>
            </a:extLst>
          </p:cNvPr>
          <p:cNvSpPr>
            <a:spLocks noGrp="1"/>
          </p:cNvSpPr>
          <p:nvPr>
            <p:ph type="sldNum" sz="quarter" idx="12"/>
          </p:nvPr>
        </p:nvSpPr>
        <p:spPr/>
        <p:txBody>
          <a:bodyPr/>
          <a:lstStyle/>
          <a:p>
            <a:fld id="{8165F9B6-1493-4468-863F-AD79F1B88CCA}" type="slidenum">
              <a:rPr lang="en-GB" smtClean="0"/>
              <a:t>‹#›</a:t>
            </a:fld>
            <a:endParaRPr lang="en-GB"/>
          </a:p>
        </p:txBody>
      </p:sp>
    </p:spTree>
    <p:extLst>
      <p:ext uri="{BB962C8B-B14F-4D97-AF65-F5344CB8AC3E}">
        <p14:creationId xmlns:p14="http://schemas.microsoft.com/office/powerpoint/2010/main" val="3252912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2E85A-1D7E-47A3-A32D-748BA459F4E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1DAC70-7CFB-4C92-9F92-7B11DDCFE5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23301C-3EF5-4F8E-9872-BB0AFBB4EEC8}"/>
              </a:ext>
            </a:extLst>
          </p:cNvPr>
          <p:cNvSpPr>
            <a:spLocks noGrp="1"/>
          </p:cNvSpPr>
          <p:nvPr>
            <p:ph type="dt" sz="half" idx="10"/>
          </p:nvPr>
        </p:nvSpPr>
        <p:spPr/>
        <p:txBody>
          <a:bodyPr/>
          <a:lstStyle/>
          <a:p>
            <a:fld id="{E3F49BA7-FBB4-4345-B6A9-50899F948C53}" type="datetimeFigureOut">
              <a:rPr lang="en-GB" smtClean="0"/>
              <a:t>20/10/2020</a:t>
            </a:fld>
            <a:endParaRPr lang="en-GB"/>
          </a:p>
        </p:txBody>
      </p:sp>
      <p:sp>
        <p:nvSpPr>
          <p:cNvPr id="5" name="Footer Placeholder 4">
            <a:extLst>
              <a:ext uri="{FF2B5EF4-FFF2-40B4-BE49-F238E27FC236}">
                <a16:creationId xmlns:a16="http://schemas.microsoft.com/office/drawing/2014/main" id="{2061B3F0-2190-449D-AC4E-0C68F6FF7D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FFB8D4-6F6D-4D2C-8C5C-C67A46168F8C}"/>
              </a:ext>
            </a:extLst>
          </p:cNvPr>
          <p:cNvSpPr>
            <a:spLocks noGrp="1"/>
          </p:cNvSpPr>
          <p:nvPr>
            <p:ph type="sldNum" sz="quarter" idx="12"/>
          </p:nvPr>
        </p:nvSpPr>
        <p:spPr/>
        <p:txBody>
          <a:bodyPr/>
          <a:lstStyle/>
          <a:p>
            <a:fld id="{8165F9B6-1493-4468-863F-AD79F1B88CCA}" type="slidenum">
              <a:rPr lang="en-GB" smtClean="0"/>
              <a:t>‹#›</a:t>
            </a:fld>
            <a:endParaRPr lang="en-GB"/>
          </a:p>
        </p:txBody>
      </p:sp>
    </p:spTree>
    <p:extLst>
      <p:ext uri="{BB962C8B-B14F-4D97-AF65-F5344CB8AC3E}">
        <p14:creationId xmlns:p14="http://schemas.microsoft.com/office/powerpoint/2010/main" val="1204819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B17C5-C535-42BA-B53F-E0CEC4B668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6ED137-A015-4A12-99D0-D55BF13A6E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856E9EA-875C-4B26-A05B-E12ED7E20D31}"/>
              </a:ext>
            </a:extLst>
          </p:cNvPr>
          <p:cNvSpPr>
            <a:spLocks noGrp="1"/>
          </p:cNvSpPr>
          <p:nvPr>
            <p:ph type="dt" sz="half" idx="10"/>
          </p:nvPr>
        </p:nvSpPr>
        <p:spPr/>
        <p:txBody>
          <a:bodyPr/>
          <a:lstStyle/>
          <a:p>
            <a:fld id="{E3F49BA7-FBB4-4345-B6A9-50899F948C53}" type="datetimeFigureOut">
              <a:rPr lang="en-GB" smtClean="0"/>
              <a:t>20/10/2020</a:t>
            </a:fld>
            <a:endParaRPr lang="en-GB"/>
          </a:p>
        </p:txBody>
      </p:sp>
      <p:sp>
        <p:nvSpPr>
          <p:cNvPr id="5" name="Footer Placeholder 4">
            <a:extLst>
              <a:ext uri="{FF2B5EF4-FFF2-40B4-BE49-F238E27FC236}">
                <a16:creationId xmlns:a16="http://schemas.microsoft.com/office/drawing/2014/main" id="{3145917B-FC4D-4B60-88D7-4C2EA479C7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20238B-EDBF-482F-9212-2AD3BF33FCCE}"/>
              </a:ext>
            </a:extLst>
          </p:cNvPr>
          <p:cNvSpPr>
            <a:spLocks noGrp="1"/>
          </p:cNvSpPr>
          <p:nvPr>
            <p:ph type="sldNum" sz="quarter" idx="12"/>
          </p:nvPr>
        </p:nvSpPr>
        <p:spPr/>
        <p:txBody>
          <a:bodyPr/>
          <a:lstStyle/>
          <a:p>
            <a:fld id="{8165F9B6-1493-4468-863F-AD79F1B88CCA}" type="slidenum">
              <a:rPr lang="en-GB" smtClean="0"/>
              <a:t>‹#›</a:t>
            </a:fld>
            <a:endParaRPr lang="en-GB"/>
          </a:p>
        </p:txBody>
      </p:sp>
    </p:spTree>
    <p:extLst>
      <p:ext uri="{BB962C8B-B14F-4D97-AF65-F5344CB8AC3E}">
        <p14:creationId xmlns:p14="http://schemas.microsoft.com/office/powerpoint/2010/main" val="800007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038B4-6999-415E-9847-D2D89DD7ED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CD9E6AD-81F7-4FDA-89CF-0B6B1EC14C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76CF752-042E-4EAE-8151-950AA35409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062649E-0010-40AE-A9B1-20F1CEDE9481}"/>
              </a:ext>
            </a:extLst>
          </p:cNvPr>
          <p:cNvSpPr>
            <a:spLocks noGrp="1"/>
          </p:cNvSpPr>
          <p:nvPr>
            <p:ph type="dt" sz="half" idx="10"/>
          </p:nvPr>
        </p:nvSpPr>
        <p:spPr/>
        <p:txBody>
          <a:bodyPr/>
          <a:lstStyle/>
          <a:p>
            <a:fld id="{E3F49BA7-FBB4-4345-B6A9-50899F948C53}" type="datetimeFigureOut">
              <a:rPr lang="en-GB" smtClean="0"/>
              <a:t>20/10/2020</a:t>
            </a:fld>
            <a:endParaRPr lang="en-GB"/>
          </a:p>
        </p:txBody>
      </p:sp>
      <p:sp>
        <p:nvSpPr>
          <p:cNvPr id="6" name="Footer Placeholder 5">
            <a:extLst>
              <a:ext uri="{FF2B5EF4-FFF2-40B4-BE49-F238E27FC236}">
                <a16:creationId xmlns:a16="http://schemas.microsoft.com/office/drawing/2014/main" id="{3BFAF514-AC57-45B4-BD34-96E28BBBC8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7CDF177-1C1C-45A3-9E93-3EA979C51B73}"/>
              </a:ext>
            </a:extLst>
          </p:cNvPr>
          <p:cNvSpPr>
            <a:spLocks noGrp="1"/>
          </p:cNvSpPr>
          <p:nvPr>
            <p:ph type="sldNum" sz="quarter" idx="12"/>
          </p:nvPr>
        </p:nvSpPr>
        <p:spPr/>
        <p:txBody>
          <a:bodyPr/>
          <a:lstStyle/>
          <a:p>
            <a:fld id="{8165F9B6-1493-4468-863F-AD79F1B88CCA}" type="slidenum">
              <a:rPr lang="en-GB" smtClean="0"/>
              <a:t>‹#›</a:t>
            </a:fld>
            <a:endParaRPr lang="en-GB"/>
          </a:p>
        </p:txBody>
      </p:sp>
    </p:spTree>
    <p:extLst>
      <p:ext uri="{BB962C8B-B14F-4D97-AF65-F5344CB8AC3E}">
        <p14:creationId xmlns:p14="http://schemas.microsoft.com/office/powerpoint/2010/main" val="3564574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BA5FD-9C65-43CA-92A9-793331717CF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ED7EB50-01AF-4F00-9BCB-C77226F72B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3CEBA2-9D91-47FD-9CD2-5FAFC4FD7D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8F4B3B5-2A4B-422D-9EC0-FA4B00EFF3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57F8F7-B7B1-414A-BF60-9843EBBA52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E9F34ED-6398-4518-92A6-77A8A8505AE6}"/>
              </a:ext>
            </a:extLst>
          </p:cNvPr>
          <p:cNvSpPr>
            <a:spLocks noGrp="1"/>
          </p:cNvSpPr>
          <p:nvPr>
            <p:ph type="dt" sz="half" idx="10"/>
          </p:nvPr>
        </p:nvSpPr>
        <p:spPr/>
        <p:txBody>
          <a:bodyPr/>
          <a:lstStyle/>
          <a:p>
            <a:fld id="{E3F49BA7-FBB4-4345-B6A9-50899F948C53}" type="datetimeFigureOut">
              <a:rPr lang="en-GB" smtClean="0"/>
              <a:t>20/10/2020</a:t>
            </a:fld>
            <a:endParaRPr lang="en-GB"/>
          </a:p>
        </p:txBody>
      </p:sp>
      <p:sp>
        <p:nvSpPr>
          <p:cNvPr id="8" name="Footer Placeholder 7">
            <a:extLst>
              <a:ext uri="{FF2B5EF4-FFF2-40B4-BE49-F238E27FC236}">
                <a16:creationId xmlns:a16="http://schemas.microsoft.com/office/drawing/2014/main" id="{D2A576FB-9E19-4240-9261-1F077768C87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4EDA683-86C2-4819-891B-5537F439DD1F}"/>
              </a:ext>
            </a:extLst>
          </p:cNvPr>
          <p:cNvSpPr>
            <a:spLocks noGrp="1"/>
          </p:cNvSpPr>
          <p:nvPr>
            <p:ph type="sldNum" sz="quarter" idx="12"/>
          </p:nvPr>
        </p:nvSpPr>
        <p:spPr/>
        <p:txBody>
          <a:bodyPr/>
          <a:lstStyle/>
          <a:p>
            <a:fld id="{8165F9B6-1493-4468-863F-AD79F1B88CCA}" type="slidenum">
              <a:rPr lang="en-GB" smtClean="0"/>
              <a:t>‹#›</a:t>
            </a:fld>
            <a:endParaRPr lang="en-GB"/>
          </a:p>
        </p:txBody>
      </p:sp>
    </p:spTree>
    <p:extLst>
      <p:ext uri="{BB962C8B-B14F-4D97-AF65-F5344CB8AC3E}">
        <p14:creationId xmlns:p14="http://schemas.microsoft.com/office/powerpoint/2010/main" val="306117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A4BBF-3E59-4119-A0F5-5E29075BE45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6FAB378-F2B1-471F-B3CE-BDAB95E1D820}"/>
              </a:ext>
            </a:extLst>
          </p:cNvPr>
          <p:cNvSpPr>
            <a:spLocks noGrp="1"/>
          </p:cNvSpPr>
          <p:nvPr>
            <p:ph type="dt" sz="half" idx="10"/>
          </p:nvPr>
        </p:nvSpPr>
        <p:spPr/>
        <p:txBody>
          <a:bodyPr/>
          <a:lstStyle/>
          <a:p>
            <a:fld id="{E3F49BA7-FBB4-4345-B6A9-50899F948C53}" type="datetimeFigureOut">
              <a:rPr lang="en-GB" smtClean="0"/>
              <a:t>20/10/2020</a:t>
            </a:fld>
            <a:endParaRPr lang="en-GB"/>
          </a:p>
        </p:txBody>
      </p:sp>
      <p:sp>
        <p:nvSpPr>
          <p:cNvPr id="4" name="Footer Placeholder 3">
            <a:extLst>
              <a:ext uri="{FF2B5EF4-FFF2-40B4-BE49-F238E27FC236}">
                <a16:creationId xmlns:a16="http://schemas.microsoft.com/office/drawing/2014/main" id="{F3705808-1292-4CEF-BBBF-34CEA67665C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F4E6725-40E0-4F26-9888-6E150D843717}"/>
              </a:ext>
            </a:extLst>
          </p:cNvPr>
          <p:cNvSpPr>
            <a:spLocks noGrp="1"/>
          </p:cNvSpPr>
          <p:nvPr>
            <p:ph type="sldNum" sz="quarter" idx="12"/>
          </p:nvPr>
        </p:nvSpPr>
        <p:spPr/>
        <p:txBody>
          <a:bodyPr/>
          <a:lstStyle/>
          <a:p>
            <a:fld id="{8165F9B6-1493-4468-863F-AD79F1B88CCA}" type="slidenum">
              <a:rPr lang="en-GB" smtClean="0"/>
              <a:t>‹#›</a:t>
            </a:fld>
            <a:endParaRPr lang="en-GB"/>
          </a:p>
        </p:txBody>
      </p:sp>
    </p:spTree>
    <p:extLst>
      <p:ext uri="{BB962C8B-B14F-4D97-AF65-F5344CB8AC3E}">
        <p14:creationId xmlns:p14="http://schemas.microsoft.com/office/powerpoint/2010/main" val="3919471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90E3D6-4259-4C7D-98B4-65A99013F73F}"/>
              </a:ext>
            </a:extLst>
          </p:cNvPr>
          <p:cNvSpPr>
            <a:spLocks noGrp="1"/>
          </p:cNvSpPr>
          <p:nvPr>
            <p:ph type="dt" sz="half" idx="10"/>
          </p:nvPr>
        </p:nvSpPr>
        <p:spPr/>
        <p:txBody>
          <a:bodyPr/>
          <a:lstStyle/>
          <a:p>
            <a:fld id="{E3F49BA7-FBB4-4345-B6A9-50899F948C53}" type="datetimeFigureOut">
              <a:rPr lang="en-GB" smtClean="0"/>
              <a:t>20/10/2020</a:t>
            </a:fld>
            <a:endParaRPr lang="en-GB"/>
          </a:p>
        </p:txBody>
      </p:sp>
      <p:sp>
        <p:nvSpPr>
          <p:cNvPr id="3" name="Footer Placeholder 2">
            <a:extLst>
              <a:ext uri="{FF2B5EF4-FFF2-40B4-BE49-F238E27FC236}">
                <a16:creationId xmlns:a16="http://schemas.microsoft.com/office/drawing/2014/main" id="{5B038B22-7F8A-480F-8A62-50A5F6F1CF6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4800523-C8C2-406D-825B-69CC9B339CA5}"/>
              </a:ext>
            </a:extLst>
          </p:cNvPr>
          <p:cNvSpPr>
            <a:spLocks noGrp="1"/>
          </p:cNvSpPr>
          <p:nvPr>
            <p:ph type="sldNum" sz="quarter" idx="12"/>
          </p:nvPr>
        </p:nvSpPr>
        <p:spPr/>
        <p:txBody>
          <a:bodyPr/>
          <a:lstStyle/>
          <a:p>
            <a:fld id="{8165F9B6-1493-4468-863F-AD79F1B88CCA}" type="slidenum">
              <a:rPr lang="en-GB" smtClean="0"/>
              <a:t>‹#›</a:t>
            </a:fld>
            <a:endParaRPr lang="en-GB"/>
          </a:p>
        </p:txBody>
      </p:sp>
    </p:spTree>
    <p:extLst>
      <p:ext uri="{BB962C8B-B14F-4D97-AF65-F5344CB8AC3E}">
        <p14:creationId xmlns:p14="http://schemas.microsoft.com/office/powerpoint/2010/main" val="906805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0C25E-B59B-4F11-8C0B-FF6DC36E26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643DA9B-1D6D-4FC7-977A-441B985494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7CDF972-6BC7-4A63-89B4-C864208817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E3D9AE-ED48-4D3D-94FC-3315A94AB231}"/>
              </a:ext>
            </a:extLst>
          </p:cNvPr>
          <p:cNvSpPr>
            <a:spLocks noGrp="1"/>
          </p:cNvSpPr>
          <p:nvPr>
            <p:ph type="dt" sz="half" idx="10"/>
          </p:nvPr>
        </p:nvSpPr>
        <p:spPr/>
        <p:txBody>
          <a:bodyPr/>
          <a:lstStyle/>
          <a:p>
            <a:fld id="{E3F49BA7-FBB4-4345-B6A9-50899F948C53}" type="datetimeFigureOut">
              <a:rPr lang="en-GB" smtClean="0"/>
              <a:t>20/10/2020</a:t>
            </a:fld>
            <a:endParaRPr lang="en-GB"/>
          </a:p>
        </p:txBody>
      </p:sp>
      <p:sp>
        <p:nvSpPr>
          <p:cNvPr id="6" name="Footer Placeholder 5">
            <a:extLst>
              <a:ext uri="{FF2B5EF4-FFF2-40B4-BE49-F238E27FC236}">
                <a16:creationId xmlns:a16="http://schemas.microsoft.com/office/drawing/2014/main" id="{C3DCE8A1-35B4-4B80-98CB-64F9E14B3B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E5E6B78-5C7B-4098-A250-2EE45F3CF2E2}"/>
              </a:ext>
            </a:extLst>
          </p:cNvPr>
          <p:cNvSpPr>
            <a:spLocks noGrp="1"/>
          </p:cNvSpPr>
          <p:nvPr>
            <p:ph type="sldNum" sz="quarter" idx="12"/>
          </p:nvPr>
        </p:nvSpPr>
        <p:spPr/>
        <p:txBody>
          <a:bodyPr/>
          <a:lstStyle/>
          <a:p>
            <a:fld id="{8165F9B6-1493-4468-863F-AD79F1B88CCA}" type="slidenum">
              <a:rPr lang="en-GB" smtClean="0"/>
              <a:t>‹#›</a:t>
            </a:fld>
            <a:endParaRPr lang="en-GB"/>
          </a:p>
        </p:txBody>
      </p:sp>
    </p:spTree>
    <p:extLst>
      <p:ext uri="{BB962C8B-B14F-4D97-AF65-F5344CB8AC3E}">
        <p14:creationId xmlns:p14="http://schemas.microsoft.com/office/powerpoint/2010/main" val="1179220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933D2-DC6F-4C45-BB19-B475C6982B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AA2DA4D-38B1-4CA8-B26C-1C90690A3A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A19D4B7-3F7B-465C-A5AA-380E31F001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EB272D-68BA-4919-A8CE-F0699D417B66}"/>
              </a:ext>
            </a:extLst>
          </p:cNvPr>
          <p:cNvSpPr>
            <a:spLocks noGrp="1"/>
          </p:cNvSpPr>
          <p:nvPr>
            <p:ph type="dt" sz="half" idx="10"/>
          </p:nvPr>
        </p:nvSpPr>
        <p:spPr/>
        <p:txBody>
          <a:bodyPr/>
          <a:lstStyle/>
          <a:p>
            <a:fld id="{E3F49BA7-FBB4-4345-B6A9-50899F948C53}" type="datetimeFigureOut">
              <a:rPr lang="en-GB" smtClean="0"/>
              <a:t>20/10/2020</a:t>
            </a:fld>
            <a:endParaRPr lang="en-GB"/>
          </a:p>
        </p:txBody>
      </p:sp>
      <p:sp>
        <p:nvSpPr>
          <p:cNvPr id="6" name="Footer Placeholder 5">
            <a:extLst>
              <a:ext uri="{FF2B5EF4-FFF2-40B4-BE49-F238E27FC236}">
                <a16:creationId xmlns:a16="http://schemas.microsoft.com/office/drawing/2014/main" id="{BE8B27A0-6C30-41E7-A8D5-74020FC34F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E243BDB-BDD0-42F7-94CD-1CC20ED1C2B6}"/>
              </a:ext>
            </a:extLst>
          </p:cNvPr>
          <p:cNvSpPr>
            <a:spLocks noGrp="1"/>
          </p:cNvSpPr>
          <p:nvPr>
            <p:ph type="sldNum" sz="quarter" idx="12"/>
          </p:nvPr>
        </p:nvSpPr>
        <p:spPr/>
        <p:txBody>
          <a:bodyPr/>
          <a:lstStyle/>
          <a:p>
            <a:fld id="{8165F9B6-1493-4468-863F-AD79F1B88CCA}" type="slidenum">
              <a:rPr lang="en-GB" smtClean="0"/>
              <a:t>‹#›</a:t>
            </a:fld>
            <a:endParaRPr lang="en-GB"/>
          </a:p>
        </p:txBody>
      </p:sp>
    </p:spTree>
    <p:extLst>
      <p:ext uri="{BB962C8B-B14F-4D97-AF65-F5344CB8AC3E}">
        <p14:creationId xmlns:p14="http://schemas.microsoft.com/office/powerpoint/2010/main" val="769247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FB029A-2553-4A7D-A5FD-E2B914FCD4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0A47C-2A34-44D3-B8EC-2E0AEB0B33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237325-6685-4778-8AC3-0BDBF6F338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49BA7-FBB4-4345-B6A9-50899F948C53}" type="datetimeFigureOut">
              <a:rPr lang="en-GB" smtClean="0"/>
              <a:t>20/10/2020</a:t>
            </a:fld>
            <a:endParaRPr lang="en-GB"/>
          </a:p>
        </p:txBody>
      </p:sp>
      <p:sp>
        <p:nvSpPr>
          <p:cNvPr id="5" name="Footer Placeholder 4">
            <a:extLst>
              <a:ext uri="{FF2B5EF4-FFF2-40B4-BE49-F238E27FC236}">
                <a16:creationId xmlns:a16="http://schemas.microsoft.com/office/drawing/2014/main" id="{4BA303AE-368E-4F07-89F1-E6C70D7BB1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02D6D0D-48D5-48B7-BAD3-17ABE87549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65F9B6-1493-4468-863F-AD79F1B88CCA}" type="slidenum">
              <a:rPr lang="en-GB" smtClean="0"/>
              <a:t>‹#›</a:t>
            </a:fld>
            <a:endParaRPr lang="en-GB"/>
          </a:p>
        </p:txBody>
      </p:sp>
    </p:spTree>
    <p:extLst>
      <p:ext uri="{BB962C8B-B14F-4D97-AF65-F5344CB8AC3E}">
        <p14:creationId xmlns:p14="http://schemas.microsoft.com/office/powerpoint/2010/main" val="21154771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A66B10-39EE-4A8E-B92C-07D09FC99598}"/>
              </a:ext>
            </a:extLst>
          </p:cNvPr>
          <p:cNvSpPr txBox="1"/>
          <p:nvPr/>
        </p:nvSpPr>
        <p:spPr>
          <a:xfrm>
            <a:off x="2345635" y="2080591"/>
            <a:ext cx="7500730" cy="923330"/>
          </a:xfrm>
          <a:prstGeom prst="rect">
            <a:avLst/>
          </a:prstGeom>
          <a:noFill/>
        </p:spPr>
        <p:txBody>
          <a:bodyPr wrap="square" rtlCol="0">
            <a:spAutoFit/>
          </a:bodyPr>
          <a:lstStyle/>
          <a:p>
            <a:pPr algn="ctr"/>
            <a:r>
              <a:rPr lang="en-GB" sz="5400" dirty="0"/>
              <a:t>Treasurer’s Report</a:t>
            </a:r>
          </a:p>
        </p:txBody>
      </p:sp>
    </p:spTree>
    <p:extLst>
      <p:ext uri="{BB962C8B-B14F-4D97-AF65-F5344CB8AC3E}">
        <p14:creationId xmlns:p14="http://schemas.microsoft.com/office/powerpoint/2010/main" val="3777348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F396EB0A-FE62-4740-B0F9-2992D5BF1D12}"/>
              </a:ext>
            </a:extLst>
          </p:cNvPr>
          <p:cNvPicPr>
            <a:picLocks noChangeAspect="1"/>
          </p:cNvPicPr>
          <p:nvPr/>
        </p:nvPicPr>
        <p:blipFill>
          <a:blip r:embed="rId3"/>
          <a:stretch>
            <a:fillRect/>
          </a:stretch>
        </p:blipFill>
        <p:spPr>
          <a:xfrm>
            <a:off x="6850560" y="707598"/>
            <a:ext cx="4436489" cy="5989849"/>
          </a:xfrm>
          <a:prstGeom prst="rect">
            <a:avLst/>
          </a:prstGeom>
        </p:spPr>
      </p:pic>
      <p:cxnSp>
        <p:nvCxnSpPr>
          <p:cNvPr id="5" name="Straight Connector 4">
            <a:extLst>
              <a:ext uri="{FF2B5EF4-FFF2-40B4-BE49-F238E27FC236}">
                <a16:creationId xmlns:a16="http://schemas.microsoft.com/office/drawing/2014/main" id="{84C7E044-96AF-4A25-92F6-E99345AAC085}"/>
              </a:ext>
            </a:extLst>
          </p:cNvPr>
          <p:cNvCxnSpPr/>
          <p:nvPr/>
        </p:nvCxnSpPr>
        <p:spPr>
          <a:xfrm>
            <a:off x="-39756" y="617761"/>
            <a:ext cx="12192000" cy="0"/>
          </a:xfrm>
          <a:prstGeom prst="line">
            <a:avLst/>
          </a:prstGeom>
        </p:spPr>
        <p:style>
          <a:lnRef idx="3">
            <a:schemeClr val="accent1"/>
          </a:lnRef>
          <a:fillRef idx="0">
            <a:schemeClr val="accent1"/>
          </a:fillRef>
          <a:effectRef idx="2">
            <a:schemeClr val="accent1"/>
          </a:effectRef>
          <a:fontRef idx="minor">
            <a:schemeClr val="tx1"/>
          </a:fontRef>
        </p:style>
      </p:cxnSp>
      <p:sp>
        <p:nvSpPr>
          <p:cNvPr id="6" name="TextBox 5">
            <a:extLst>
              <a:ext uri="{FF2B5EF4-FFF2-40B4-BE49-F238E27FC236}">
                <a16:creationId xmlns:a16="http://schemas.microsoft.com/office/drawing/2014/main" id="{2C512846-E184-425C-A33C-8D35B130F0C1}"/>
              </a:ext>
            </a:extLst>
          </p:cNvPr>
          <p:cNvSpPr txBox="1"/>
          <p:nvPr/>
        </p:nvSpPr>
        <p:spPr>
          <a:xfrm>
            <a:off x="291548" y="66260"/>
            <a:ext cx="10548730" cy="461665"/>
          </a:xfrm>
          <a:prstGeom prst="rect">
            <a:avLst/>
          </a:prstGeom>
          <a:noFill/>
        </p:spPr>
        <p:txBody>
          <a:bodyPr wrap="square" rtlCol="0">
            <a:spAutoFit/>
          </a:bodyPr>
          <a:lstStyle/>
          <a:p>
            <a:r>
              <a:rPr lang="en-GB" sz="2400" b="1" dirty="0">
                <a:solidFill>
                  <a:srgbClr val="002060"/>
                </a:solidFill>
                <a:latin typeface="+mj-lt"/>
              </a:rPr>
              <a:t>Money Raised Sept 2019- Aug 2020</a:t>
            </a:r>
          </a:p>
        </p:txBody>
      </p:sp>
      <p:sp>
        <p:nvSpPr>
          <p:cNvPr id="2" name="TextBox 1">
            <a:extLst>
              <a:ext uri="{FF2B5EF4-FFF2-40B4-BE49-F238E27FC236}">
                <a16:creationId xmlns:a16="http://schemas.microsoft.com/office/drawing/2014/main" id="{40073A6A-33B3-4CB9-B58F-86686A5A4ED6}"/>
              </a:ext>
            </a:extLst>
          </p:cNvPr>
          <p:cNvSpPr txBox="1"/>
          <p:nvPr/>
        </p:nvSpPr>
        <p:spPr>
          <a:xfrm>
            <a:off x="291548" y="1443841"/>
            <a:ext cx="5035826" cy="3693319"/>
          </a:xfrm>
          <a:prstGeom prst="rect">
            <a:avLst/>
          </a:prstGeom>
          <a:solidFill>
            <a:schemeClr val="bg1">
              <a:lumMod val="95000"/>
            </a:schemeClr>
          </a:solidFill>
          <a:ln>
            <a:solidFill>
              <a:schemeClr val="tx1"/>
            </a:solidFill>
          </a:ln>
        </p:spPr>
        <p:txBody>
          <a:bodyPr wrap="square" rtlCol="0">
            <a:spAutoFit/>
          </a:bodyPr>
          <a:lstStyle/>
          <a:p>
            <a:endParaRPr lang="en-GB" dirty="0"/>
          </a:p>
          <a:p>
            <a:pPr marL="285750" indent="-285750">
              <a:buFont typeface="Wingdings" panose="05000000000000000000" pitchFamily="2" charset="2"/>
              <a:buChar char="§"/>
            </a:pPr>
            <a:r>
              <a:rPr lang="en-GB" dirty="0"/>
              <a:t>Holy Trinity PTA has raised </a:t>
            </a:r>
            <a:r>
              <a:rPr lang="en-GB" b="1" dirty="0">
                <a:solidFill>
                  <a:srgbClr val="002060"/>
                </a:solidFill>
              </a:rPr>
              <a:t>£42K </a:t>
            </a:r>
            <a:r>
              <a:rPr lang="en-GB" dirty="0"/>
              <a:t>in the last school year. </a:t>
            </a:r>
          </a:p>
          <a:p>
            <a:pPr marL="285750" indent="-285750">
              <a:buFont typeface="Wingdings" panose="05000000000000000000" pitchFamily="2" charset="2"/>
              <a:buChar char="§"/>
            </a:pPr>
            <a:endParaRPr lang="en-GB" dirty="0"/>
          </a:p>
          <a:p>
            <a:pPr marL="285750" indent="-285750">
              <a:buFont typeface="Wingdings" panose="05000000000000000000" pitchFamily="2" charset="2"/>
              <a:buChar char="§"/>
            </a:pPr>
            <a:r>
              <a:rPr lang="en-GB" dirty="0"/>
              <a:t>Voluntary Income is </a:t>
            </a:r>
            <a:r>
              <a:rPr lang="en-GB" b="1" dirty="0">
                <a:solidFill>
                  <a:srgbClr val="002060"/>
                </a:solidFill>
              </a:rPr>
              <a:t>£30K</a:t>
            </a:r>
            <a:r>
              <a:rPr lang="en-GB" b="1" dirty="0">
                <a:solidFill>
                  <a:schemeClr val="tx2"/>
                </a:solidFill>
              </a:rPr>
              <a:t>, </a:t>
            </a:r>
            <a:r>
              <a:rPr lang="en-GB" dirty="0"/>
              <a:t>an increase of </a:t>
            </a:r>
            <a:r>
              <a:rPr lang="en-GB" b="1" dirty="0">
                <a:solidFill>
                  <a:srgbClr val="00B050"/>
                </a:solidFill>
              </a:rPr>
              <a:t>£18K </a:t>
            </a:r>
            <a:r>
              <a:rPr lang="en-GB" dirty="0"/>
              <a:t>versus last year, predominantly driven by the Outdoor Classroom grants and donations.</a:t>
            </a:r>
          </a:p>
          <a:p>
            <a:pPr marL="285750" indent="-285750">
              <a:buFont typeface="Wingdings" panose="05000000000000000000" pitchFamily="2" charset="2"/>
              <a:buChar char="§"/>
            </a:pPr>
            <a:endParaRPr lang="en-GB" dirty="0"/>
          </a:p>
          <a:p>
            <a:pPr marL="285750" indent="-285750">
              <a:buFont typeface="Wingdings" panose="05000000000000000000" pitchFamily="2" charset="2"/>
              <a:buChar char="§"/>
            </a:pPr>
            <a:r>
              <a:rPr lang="en-GB" dirty="0"/>
              <a:t>Money raised from Charitable Events is £11K, a decrease of </a:t>
            </a:r>
            <a:r>
              <a:rPr lang="en-GB" b="1" dirty="0">
                <a:solidFill>
                  <a:srgbClr val="FF0000"/>
                </a:solidFill>
              </a:rPr>
              <a:t>£11K (50%) </a:t>
            </a:r>
            <a:r>
              <a:rPr lang="en-GB" dirty="0"/>
              <a:t>versus last year, predominantly due to the inability to run events as a result of </a:t>
            </a:r>
            <a:r>
              <a:rPr lang="en-GB" dirty="0" err="1"/>
              <a:t>Covid</a:t>
            </a:r>
            <a:r>
              <a:rPr lang="en-GB" dirty="0"/>
              <a:t> 19.</a:t>
            </a:r>
          </a:p>
          <a:p>
            <a:pPr marL="285750" indent="-285750">
              <a:buFont typeface="Wingdings" panose="05000000000000000000" pitchFamily="2" charset="2"/>
              <a:buChar char="§"/>
            </a:pPr>
            <a:endParaRPr lang="en-GB" dirty="0"/>
          </a:p>
        </p:txBody>
      </p:sp>
      <p:sp>
        <p:nvSpPr>
          <p:cNvPr id="10" name="Oval 9">
            <a:extLst>
              <a:ext uri="{FF2B5EF4-FFF2-40B4-BE49-F238E27FC236}">
                <a16:creationId xmlns:a16="http://schemas.microsoft.com/office/drawing/2014/main" id="{9B7BB995-C2D0-4644-A04D-AF7DD311FB27}"/>
              </a:ext>
            </a:extLst>
          </p:cNvPr>
          <p:cNvSpPr/>
          <p:nvPr/>
        </p:nvSpPr>
        <p:spPr>
          <a:xfrm>
            <a:off x="9760226" y="6401185"/>
            <a:ext cx="702365" cy="3379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640F9330-4328-4CA5-B95B-55E720BE7738}"/>
              </a:ext>
            </a:extLst>
          </p:cNvPr>
          <p:cNvSpPr/>
          <p:nvPr/>
        </p:nvSpPr>
        <p:spPr>
          <a:xfrm>
            <a:off x="10598752" y="2614632"/>
            <a:ext cx="702365" cy="3379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2DDA1A7B-2C3E-4FBF-B5F7-E1BC333AB58F}"/>
              </a:ext>
            </a:extLst>
          </p:cNvPr>
          <p:cNvSpPr/>
          <p:nvPr/>
        </p:nvSpPr>
        <p:spPr>
          <a:xfrm>
            <a:off x="10598752" y="5902308"/>
            <a:ext cx="702365" cy="3379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Arrow: Right 20">
            <a:extLst>
              <a:ext uri="{FF2B5EF4-FFF2-40B4-BE49-F238E27FC236}">
                <a16:creationId xmlns:a16="http://schemas.microsoft.com/office/drawing/2014/main" id="{EAA6C5A0-4168-48B8-A178-32798D8949A9}"/>
              </a:ext>
            </a:extLst>
          </p:cNvPr>
          <p:cNvSpPr/>
          <p:nvPr/>
        </p:nvSpPr>
        <p:spPr>
          <a:xfrm>
            <a:off x="6113585" y="1248516"/>
            <a:ext cx="586154" cy="248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Arrow: Right 21">
            <a:extLst>
              <a:ext uri="{FF2B5EF4-FFF2-40B4-BE49-F238E27FC236}">
                <a16:creationId xmlns:a16="http://schemas.microsoft.com/office/drawing/2014/main" id="{DCCF15EE-CBB3-4ACB-987C-A5B4044B5F5A}"/>
              </a:ext>
            </a:extLst>
          </p:cNvPr>
          <p:cNvSpPr/>
          <p:nvPr/>
        </p:nvSpPr>
        <p:spPr>
          <a:xfrm>
            <a:off x="6113585" y="2065874"/>
            <a:ext cx="586154" cy="248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ight Brace 22">
            <a:extLst>
              <a:ext uri="{FF2B5EF4-FFF2-40B4-BE49-F238E27FC236}">
                <a16:creationId xmlns:a16="http://schemas.microsoft.com/office/drawing/2014/main" id="{96C77331-856D-4605-8A04-B60268D0E050}"/>
              </a:ext>
            </a:extLst>
          </p:cNvPr>
          <p:cNvSpPr/>
          <p:nvPr/>
        </p:nvSpPr>
        <p:spPr>
          <a:xfrm>
            <a:off x="6277708" y="4132385"/>
            <a:ext cx="422031" cy="176992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2399746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9" grpId="0" animBg="1"/>
      <p:bldP spid="20" grpId="0" animBg="1"/>
      <p:bldP spid="21" grpId="0" animBg="1"/>
      <p:bldP spid="22"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30CF4601-6584-47F8-BDA7-4F05E6C58E47}"/>
              </a:ext>
            </a:extLst>
          </p:cNvPr>
          <p:cNvPicPr>
            <a:picLocks noChangeAspect="1"/>
          </p:cNvPicPr>
          <p:nvPr/>
        </p:nvPicPr>
        <p:blipFill>
          <a:blip r:embed="rId3"/>
          <a:stretch>
            <a:fillRect/>
          </a:stretch>
        </p:blipFill>
        <p:spPr>
          <a:xfrm>
            <a:off x="5957680" y="1026610"/>
            <a:ext cx="5452442" cy="4777913"/>
          </a:xfrm>
          <a:prstGeom prst="rect">
            <a:avLst/>
          </a:prstGeom>
        </p:spPr>
      </p:pic>
      <p:cxnSp>
        <p:nvCxnSpPr>
          <p:cNvPr id="5" name="Straight Connector 4">
            <a:extLst>
              <a:ext uri="{FF2B5EF4-FFF2-40B4-BE49-F238E27FC236}">
                <a16:creationId xmlns:a16="http://schemas.microsoft.com/office/drawing/2014/main" id="{84C7E044-96AF-4A25-92F6-E99345AAC085}"/>
              </a:ext>
            </a:extLst>
          </p:cNvPr>
          <p:cNvCxnSpPr/>
          <p:nvPr/>
        </p:nvCxnSpPr>
        <p:spPr>
          <a:xfrm>
            <a:off x="-39756" y="617761"/>
            <a:ext cx="12192000" cy="0"/>
          </a:xfrm>
          <a:prstGeom prst="line">
            <a:avLst/>
          </a:prstGeom>
        </p:spPr>
        <p:style>
          <a:lnRef idx="3">
            <a:schemeClr val="accent1"/>
          </a:lnRef>
          <a:fillRef idx="0">
            <a:schemeClr val="accent1"/>
          </a:fillRef>
          <a:effectRef idx="2">
            <a:schemeClr val="accent1"/>
          </a:effectRef>
          <a:fontRef idx="minor">
            <a:schemeClr val="tx1"/>
          </a:fontRef>
        </p:style>
      </p:cxnSp>
      <p:sp>
        <p:nvSpPr>
          <p:cNvPr id="6" name="TextBox 5">
            <a:extLst>
              <a:ext uri="{FF2B5EF4-FFF2-40B4-BE49-F238E27FC236}">
                <a16:creationId xmlns:a16="http://schemas.microsoft.com/office/drawing/2014/main" id="{2C512846-E184-425C-A33C-8D35B130F0C1}"/>
              </a:ext>
            </a:extLst>
          </p:cNvPr>
          <p:cNvSpPr txBox="1"/>
          <p:nvPr/>
        </p:nvSpPr>
        <p:spPr>
          <a:xfrm>
            <a:off x="291548" y="66260"/>
            <a:ext cx="10548730" cy="461665"/>
          </a:xfrm>
          <a:prstGeom prst="rect">
            <a:avLst/>
          </a:prstGeom>
          <a:noFill/>
        </p:spPr>
        <p:txBody>
          <a:bodyPr wrap="square" rtlCol="0">
            <a:spAutoFit/>
          </a:bodyPr>
          <a:lstStyle/>
          <a:p>
            <a:r>
              <a:rPr lang="en-GB" sz="2400" b="1" dirty="0">
                <a:solidFill>
                  <a:srgbClr val="002060"/>
                </a:solidFill>
                <a:latin typeface="+mj-lt"/>
              </a:rPr>
              <a:t>Money Spent in Sept 2019- Aug 2020</a:t>
            </a:r>
          </a:p>
        </p:txBody>
      </p:sp>
      <p:sp>
        <p:nvSpPr>
          <p:cNvPr id="2" name="TextBox 1">
            <a:extLst>
              <a:ext uri="{FF2B5EF4-FFF2-40B4-BE49-F238E27FC236}">
                <a16:creationId xmlns:a16="http://schemas.microsoft.com/office/drawing/2014/main" id="{40073A6A-33B3-4CB9-B58F-86686A5A4ED6}"/>
              </a:ext>
            </a:extLst>
          </p:cNvPr>
          <p:cNvSpPr txBox="1"/>
          <p:nvPr/>
        </p:nvSpPr>
        <p:spPr>
          <a:xfrm>
            <a:off x="291548" y="1125790"/>
            <a:ext cx="5035826" cy="3139321"/>
          </a:xfrm>
          <a:prstGeom prst="rect">
            <a:avLst/>
          </a:prstGeom>
          <a:solidFill>
            <a:schemeClr val="bg1">
              <a:lumMod val="95000"/>
            </a:schemeClr>
          </a:solidFill>
          <a:ln>
            <a:solidFill>
              <a:schemeClr val="tx1"/>
            </a:solidFill>
          </a:ln>
        </p:spPr>
        <p:txBody>
          <a:bodyPr wrap="square" rtlCol="0">
            <a:spAutoFit/>
          </a:bodyPr>
          <a:lstStyle/>
          <a:p>
            <a:endParaRPr lang="en-GB" dirty="0"/>
          </a:p>
          <a:p>
            <a:r>
              <a:rPr lang="en-GB" dirty="0"/>
              <a:t>Holy Trinity PTA has spent </a:t>
            </a:r>
            <a:r>
              <a:rPr lang="en-GB" b="1" dirty="0">
                <a:solidFill>
                  <a:srgbClr val="002060"/>
                </a:solidFill>
              </a:rPr>
              <a:t>£20K </a:t>
            </a:r>
            <a:r>
              <a:rPr lang="en-GB" dirty="0"/>
              <a:t>in the last year:</a:t>
            </a:r>
          </a:p>
          <a:p>
            <a:endParaRPr lang="en-GB" dirty="0"/>
          </a:p>
          <a:p>
            <a:pPr marL="285750" indent="-285750">
              <a:buFont typeface="Wingdings" panose="05000000000000000000" pitchFamily="2" charset="2"/>
              <a:buChar char="§"/>
            </a:pPr>
            <a:r>
              <a:rPr lang="en-GB" b="1" dirty="0">
                <a:solidFill>
                  <a:srgbClr val="002060"/>
                </a:solidFill>
              </a:rPr>
              <a:t>£15K</a:t>
            </a:r>
            <a:r>
              <a:rPr lang="en-GB" dirty="0"/>
              <a:t> on a wide range of activities and experiences for the school children.</a:t>
            </a:r>
          </a:p>
          <a:p>
            <a:pPr marL="285750" indent="-285750">
              <a:buFont typeface="Arial" panose="020B0604020202020204" pitchFamily="34" charset="0"/>
              <a:buChar char="•"/>
            </a:pPr>
            <a:endParaRPr lang="en-GB" dirty="0"/>
          </a:p>
          <a:p>
            <a:pPr marL="285750" indent="-285750">
              <a:buFont typeface="Wingdings" panose="05000000000000000000" pitchFamily="2" charset="2"/>
              <a:buChar char="§"/>
            </a:pPr>
            <a:r>
              <a:rPr lang="en-GB" b="1" dirty="0">
                <a:solidFill>
                  <a:srgbClr val="002060"/>
                </a:solidFill>
              </a:rPr>
              <a:t>£4K </a:t>
            </a:r>
            <a:r>
              <a:rPr lang="en-GB" dirty="0"/>
              <a:t> on funding charitable events. This is </a:t>
            </a:r>
            <a:r>
              <a:rPr lang="en-GB" b="1" dirty="0">
                <a:solidFill>
                  <a:srgbClr val="00B050"/>
                </a:solidFill>
              </a:rPr>
              <a:t>£3.5K </a:t>
            </a:r>
            <a:r>
              <a:rPr lang="en-GB" dirty="0"/>
              <a:t>less than last year due to the inability to run events. </a:t>
            </a:r>
            <a:endParaRPr lang="en-GB" b="1" dirty="0">
              <a:solidFill>
                <a:srgbClr val="002060"/>
              </a:solidFill>
            </a:endParaRPr>
          </a:p>
          <a:p>
            <a:pPr marL="285750" indent="-285750">
              <a:buFont typeface="Wingdings" panose="05000000000000000000" pitchFamily="2" charset="2"/>
              <a:buChar char="§"/>
            </a:pPr>
            <a:endParaRPr lang="en-GB" dirty="0"/>
          </a:p>
          <a:p>
            <a:endParaRPr lang="en-GB" dirty="0"/>
          </a:p>
        </p:txBody>
      </p:sp>
      <p:sp>
        <p:nvSpPr>
          <p:cNvPr id="10" name="Oval 9">
            <a:extLst>
              <a:ext uri="{FF2B5EF4-FFF2-40B4-BE49-F238E27FC236}">
                <a16:creationId xmlns:a16="http://schemas.microsoft.com/office/drawing/2014/main" id="{9B7BB995-C2D0-4644-A04D-AF7DD311FB27}"/>
              </a:ext>
            </a:extLst>
          </p:cNvPr>
          <p:cNvSpPr/>
          <p:nvPr/>
        </p:nvSpPr>
        <p:spPr>
          <a:xfrm>
            <a:off x="9501809" y="5464244"/>
            <a:ext cx="901147" cy="3379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487C1089-09B5-4868-A926-1FB7506F8478}"/>
              </a:ext>
            </a:extLst>
          </p:cNvPr>
          <p:cNvSpPr/>
          <p:nvPr/>
        </p:nvSpPr>
        <p:spPr>
          <a:xfrm>
            <a:off x="9550943" y="4627628"/>
            <a:ext cx="901147" cy="3379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7A63FB9B-49BE-4787-825B-34FFEA0BF855}"/>
              </a:ext>
            </a:extLst>
          </p:cNvPr>
          <p:cNvSpPr/>
          <p:nvPr/>
        </p:nvSpPr>
        <p:spPr>
          <a:xfrm>
            <a:off x="9579385" y="4921889"/>
            <a:ext cx="901147" cy="3379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82652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4C7E044-96AF-4A25-92F6-E99345AAC085}"/>
              </a:ext>
            </a:extLst>
          </p:cNvPr>
          <p:cNvCxnSpPr/>
          <p:nvPr/>
        </p:nvCxnSpPr>
        <p:spPr>
          <a:xfrm>
            <a:off x="-39756" y="617761"/>
            <a:ext cx="12192000" cy="0"/>
          </a:xfrm>
          <a:prstGeom prst="line">
            <a:avLst/>
          </a:prstGeom>
        </p:spPr>
        <p:style>
          <a:lnRef idx="3">
            <a:schemeClr val="accent1"/>
          </a:lnRef>
          <a:fillRef idx="0">
            <a:schemeClr val="accent1"/>
          </a:fillRef>
          <a:effectRef idx="2">
            <a:schemeClr val="accent1"/>
          </a:effectRef>
          <a:fontRef idx="minor">
            <a:schemeClr val="tx1"/>
          </a:fontRef>
        </p:style>
      </p:cxnSp>
      <p:sp>
        <p:nvSpPr>
          <p:cNvPr id="6" name="TextBox 5">
            <a:extLst>
              <a:ext uri="{FF2B5EF4-FFF2-40B4-BE49-F238E27FC236}">
                <a16:creationId xmlns:a16="http://schemas.microsoft.com/office/drawing/2014/main" id="{2C512846-E184-425C-A33C-8D35B130F0C1}"/>
              </a:ext>
            </a:extLst>
          </p:cNvPr>
          <p:cNvSpPr txBox="1"/>
          <p:nvPr/>
        </p:nvSpPr>
        <p:spPr>
          <a:xfrm>
            <a:off x="291548" y="66260"/>
            <a:ext cx="10548730" cy="461665"/>
          </a:xfrm>
          <a:prstGeom prst="rect">
            <a:avLst/>
          </a:prstGeom>
          <a:noFill/>
        </p:spPr>
        <p:txBody>
          <a:bodyPr wrap="square" rtlCol="0">
            <a:spAutoFit/>
          </a:bodyPr>
          <a:lstStyle/>
          <a:p>
            <a:r>
              <a:rPr lang="en-GB" sz="2400" b="1" dirty="0">
                <a:solidFill>
                  <a:srgbClr val="002060"/>
                </a:solidFill>
                <a:latin typeface="+mj-lt"/>
              </a:rPr>
              <a:t>Summary of Financial Position</a:t>
            </a:r>
          </a:p>
        </p:txBody>
      </p:sp>
      <p:pic>
        <p:nvPicPr>
          <p:cNvPr id="7" name="Picture 6">
            <a:extLst>
              <a:ext uri="{FF2B5EF4-FFF2-40B4-BE49-F238E27FC236}">
                <a16:creationId xmlns:a16="http://schemas.microsoft.com/office/drawing/2014/main" id="{A2E4376E-E9B6-44A9-A09E-C90E9E5B3EA4}"/>
              </a:ext>
            </a:extLst>
          </p:cNvPr>
          <p:cNvPicPr>
            <a:picLocks noChangeAspect="1"/>
          </p:cNvPicPr>
          <p:nvPr/>
        </p:nvPicPr>
        <p:blipFill>
          <a:blip r:embed="rId3"/>
          <a:stretch>
            <a:fillRect/>
          </a:stretch>
        </p:blipFill>
        <p:spPr>
          <a:xfrm>
            <a:off x="2690190" y="1920945"/>
            <a:ext cx="4576161" cy="4811153"/>
          </a:xfrm>
          <a:prstGeom prst="rect">
            <a:avLst/>
          </a:prstGeom>
        </p:spPr>
      </p:pic>
      <p:sp>
        <p:nvSpPr>
          <p:cNvPr id="8" name="TextBox 7">
            <a:extLst>
              <a:ext uri="{FF2B5EF4-FFF2-40B4-BE49-F238E27FC236}">
                <a16:creationId xmlns:a16="http://schemas.microsoft.com/office/drawing/2014/main" id="{89258BFE-4B6C-4814-A67F-DABA6ED9173A}"/>
              </a:ext>
            </a:extLst>
          </p:cNvPr>
          <p:cNvSpPr txBox="1"/>
          <p:nvPr/>
        </p:nvSpPr>
        <p:spPr>
          <a:xfrm>
            <a:off x="-13252" y="657517"/>
            <a:ext cx="12192000" cy="923330"/>
          </a:xfrm>
          <a:prstGeom prst="rect">
            <a:avLst/>
          </a:prstGeom>
          <a:solidFill>
            <a:schemeClr val="bg1">
              <a:lumMod val="95000"/>
            </a:schemeClr>
          </a:solidFill>
          <a:ln>
            <a:solidFill>
              <a:schemeClr val="tx1"/>
            </a:solidFill>
          </a:ln>
        </p:spPr>
        <p:txBody>
          <a:bodyPr wrap="square" rtlCol="0">
            <a:spAutoFit/>
          </a:bodyPr>
          <a:lstStyle/>
          <a:p>
            <a:pPr marL="285750" indent="-285750">
              <a:buFont typeface="Wingdings" panose="05000000000000000000" pitchFamily="2" charset="2"/>
              <a:buChar char="§"/>
            </a:pPr>
            <a:r>
              <a:rPr lang="en-GB" dirty="0"/>
              <a:t>Holy Trinity PTA has </a:t>
            </a:r>
            <a:r>
              <a:rPr lang="en-GB" b="1" dirty="0"/>
              <a:t>£40K </a:t>
            </a:r>
            <a:r>
              <a:rPr lang="en-GB" dirty="0"/>
              <a:t>in the Bank as of 31</a:t>
            </a:r>
            <a:r>
              <a:rPr lang="en-GB" baseline="30000" dirty="0"/>
              <a:t>st</a:t>
            </a:r>
            <a:r>
              <a:rPr lang="en-GB" dirty="0"/>
              <a:t> August 2020.</a:t>
            </a:r>
          </a:p>
          <a:p>
            <a:pPr marL="285750" indent="-285750">
              <a:buFont typeface="Wingdings" panose="05000000000000000000" pitchFamily="2" charset="2"/>
              <a:buChar char="§"/>
            </a:pPr>
            <a:r>
              <a:rPr lang="en-GB" dirty="0"/>
              <a:t>Of this </a:t>
            </a:r>
            <a:r>
              <a:rPr lang="en-GB" b="1" dirty="0"/>
              <a:t>£36K </a:t>
            </a:r>
            <a:r>
              <a:rPr lang="en-GB" dirty="0"/>
              <a:t>is restricted funds (allocated)</a:t>
            </a:r>
          </a:p>
          <a:p>
            <a:pPr marL="285750" indent="-285750">
              <a:buFont typeface="Wingdings" panose="05000000000000000000" pitchFamily="2" charset="2"/>
              <a:buChar char="§"/>
            </a:pPr>
            <a:r>
              <a:rPr lang="en-GB" dirty="0"/>
              <a:t>The year group’s still have </a:t>
            </a:r>
            <a:r>
              <a:rPr lang="en-GB" b="1" dirty="0"/>
              <a:t>£6K </a:t>
            </a:r>
            <a:r>
              <a:rPr lang="en-GB" dirty="0"/>
              <a:t>of wish list money to spend.</a:t>
            </a:r>
          </a:p>
        </p:txBody>
      </p:sp>
      <p:sp>
        <p:nvSpPr>
          <p:cNvPr id="11" name="Arrow: Right 10">
            <a:extLst>
              <a:ext uri="{FF2B5EF4-FFF2-40B4-BE49-F238E27FC236}">
                <a16:creationId xmlns:a16="http://schemas.microsoft.com/office/drawing/2014/main" id="{FBBDEBF6-D307-428D-8847-523A9C5D6D80}"/>
              </a:ext>
            </a:extLst>
          </p:cNvPr>
          <p:cNvSpPr/>
          <p:nvPr/>
        </p:nvSpPr>
        <p:spPr>
          <a:xfrm>
            <a:off x="7315198" y="4744278"/>
            <a:ext cx="318053" cy="2120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a:extLst>
              <a:ext uri="{FF2B5EF4-FFF2-40B4-BE49-F238E27FC236}">
                <a16:creationId xmlns:a16="http://schemas.microsoft.com/office/drawing/2014/main" id="{D1D362ED-1016-4A86-A410-BE251F727B1A}"/>
              </a:ext>
            </a:extLst>
          </p:cNvPr>
          <p:cNvPicPr>
            <a:picLocks noChangeAspect="1"/>
          </p:cNvPicPr>
          <p:nvPr/>
        </p:nvPicPr>
        <p:blipFill>
          <a:blip r:embed="rId4"/>
          <a:stretch>
            <a:fillRect/>
          </a:stretch>
        </p:blipFill>
        <p:spPr>
          <a:xfrm>
            <a:off x="7792277" y="4273854"/>
            <a:ext cx="1444490" cy="2097478"/>
          </a:xfrm>
          <a:prstGeom prst="rect">
            <a:avLst/>
          </a:prstGeom>
        </p:spPr>
      </p:pic>
      <p:sp>
        <p:nvSpPr>
          <p:cNvPr id="14" name="Oval 13">
            <a:extLst>
              <a:ext uri="{FF2B5EF4-FFF2-40B4-BE49-F238E27FC236}">
                <a16:creationId xmlns:a16="http://schemas.microsoft.com/office/drawing/2014/main" id="{B476E5D0-AB94-4B81-BCFF-6AB1F82AF960}"/>
              </a:ext>
            </a:extLst>
          </p:cNvPr>
          <p:cNvSpPr/>
          <p:nvPr/>
        </p:nvSpPr>
        <p:spPr>
          <a:xfrm>
            <a:off x="6586331" y="3313043"/>
            <a:ext cx="666768" cy="37106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477EBCFF-E41D-4176-9549-CFEBD4060815}"/>
              </a:ext>
            </a:extLst>
          </p:cNvPr>
          <p:cNvSpPr/>
          <p:nvPr/>
        </p:nvSpPr>
        <p:spPr>
          <a:xfrm>
            <a:off x="6571447" y="4126922"/>
            <a:ext cx="666768" cy="37106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57748358-AD16-4FDD-92D4-B8CB884C8DD9}"/>
              </a:ext>
            </a:extLst>
          </p:cNvPr>
          <p:cNvSpPr/>
          <p:nvPr/>
        </p:nvSpPr>
        <p:spPr>
          <a:xfrm>
            <a:off x="7315198" y="3840481"/>
            <a:ext cx="2377442" cy="28916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51445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3283</TotalTime>
  <Words>767</Words>
  <Application>Microsoft Office PowerPoint</Application>
  <PresentationFormat>Widescreen</PresentationFormat>
  <Paragraphs>56</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Dunbar</dc:creator>
  <cp:lastModifiedBy>Laura Dunbar</cp:lastModifiedBy>
  <cp:revision>47</cp:revision>
  <cp:lastPrinted>2020-10-14T17:28:41Z</cp:lastPrinted>
  <dcterms:created xsi:type="dcterms:W3CDTF">2020-07-01T13:06:17Z</dcterms:created>
  <dcterms:modified xsi:type="dcterms:W3CDTF">2020-10-20T20:12:12Z</dcterms:modified>
</cp:coreProperties>
</file>