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90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5" r:id="rId18"/>
    <p:sldId id="276" r:id="rId19"/>
    <p:sldId id="277" r:id="rId20"/>
    <p:sldId id="278" r:id="rId21"/>
    <p:sldId id="291" r:id="rId22"/>
    <p:sldId id="280" r:id="rId23"/>
    <p:sldId id="283" r:id="rId24"/>
    <p:sldId id="287" r:id="rId25"/>
    <p:sldId id="293" r:id="rId26"/>
    <p:sldId id="292" r:id="rId27"/>
    <p:sldId id="288" r:id="rId28"/>
    <p:sldId id="294" r:id="rId29"/>
    <p:sldId id="295" r:id="rId30"/>
    <p:sldId id="296" r:id="rId31"/>
    <p:sldId id="298" r:id="rId32"/>
    <p:sldId id="297" r:id="rId33"/>
    <p:sldId id="299" r:id="rId34"/>
    <p:sldId id="300" r:id="rId35"/>
    <p:sldId id="301" r:id="rId36"/>
    <p:sldId id="304" r:id="rId37"/>
    <p:sldId id="305" r:id="rId38"/>
    <p:sldId id="306" r:id="rId39"/>
    <p:sldId id="307" r:id="rId40"/>
    <p:sldId id="308" r:id="rId41"/>
    <p:sldId id="309" r:id="rId42"/>
    <p:sldId id="310" r:id="rId43"/>
    <p:sldId id="311" r:id="rId44"/>
    <p:sldId id="313" r:id="rId45"/>
    <p:sldId id="315" r:id="rId46"/>
    <p:sldId id="317" r:id="rId47"/>
    <p:sldId id="319" r:id="rId48"/>
    <p:sldId id="321" r:id="rId49"/>
    <p:sldId id="323" r:id="rId50"/>
    <p:sldId id="324" r:id="rId51"/>
    <p:sldId id="326" r:id="rId52"/>
    <p:sldId id="328" r:id="rId53"/>
    <p:sldId id="332" r:id="rId54"/>
    <p:sldId id="329" r:id="rId55"/>
    <p:sldId id="331" r:id="rId56"/>
    <p:sldId id="330" r:id="rId57"/>
    <p:sldId id="303" r:id="rId58"/>
  </p:sldIdLst>
  <p:sldSz cx="9144000" cy="6858000" type="screen4x3"/>
  <p:notesSz cx="9144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21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3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235BEE-9058-44FD-AECF-AB8BBAC067BE}" type="datetimeFigureOut">
              <a:rPr lang="en-GB" smtClean="0"/>
              <a:t>28/09/2017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C8961E-EEDF-4D0D-A2EA-8994DC8328D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838983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Mouth, fixed,</a:t>
            </a:r>
            <a:r>
              <a:rPr lang="en-GB" baseline="0" dirty="0" smtClean="0"/>
              <a:t> bathroom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C8961E-EEDF-4D0D-A2EA-8994DC8328D8}" type="slidenum">
              <a:rPr lang="en-GB" smtClean="0"/>
              <a:t>27</a:t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090269" y="48514"/>
            <a:ext cx="6963460" cy="12325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35940" y="1572386"/>
            <a:ext cx="8072119" cy="44723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9/28/2017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13" Type="http://schemas.openxmlformats.org/officeDocument/2006/relationships/image" Target="../media/image13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12" Type="http://schemas.openxmlformats.org/officeDocument/2006/relationships/image" Target="../media/image12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.png"/><Relationship Id="rId11" Type="http://schemas.openxmlformats.org/officeDocument/2006/relationships/image" Target="../media/image11.jpeg"/><Relationship Id="rId5" Type="http://schemas.openxmlformats.org/officeDocument/2006/relationships/image" Target="../media/image5.jpeg"/><Relationship Id="rId10" Type="http://schemas.openxmlformats.org/officeDocument/2006/relationships/image" Target="../media/image10.jpeg"/><Relationship Id="rId4" Type="http://schemas.openxmlformats.org/officeDocument/2006/relationships/image" Target="../media/image4.jpeg"/><Relationship Id="rId9" Type="http://schemas.openxmlformats.org/officeDocument/2006/relationships/image" Target="../media/image9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mp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tmp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bitesize/ks1/literacy/" TargetMode="External"/><Relationship Id="rId2" Type="http://schemas.openxmlformats.org/officeDocument/2006/relationships/hyperlink" Target="http://www.funenglishgames.com/games.html" TargetMode="Externa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851786" y="2090165"/>
            <a:ext cx="7077709" cy="10090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3200" b="1" spc="-40" dirty="0" smtClean="0">
                <a:solidFill>
                  <a:srgbClr val="005A9E"/>
                </a:solidFill>
                <a:latin typeface="Calibri"/>
                <a:cs typeface="Calibri"/>
              </a:rPr>
              <a:t>Grammar</a:t>
            </a:r>
            <a:r>
              <a:rPr sz="3200" b="1" spc="-40" dirty="0">
                <a:solidFill>
                  <a:srgbClr val="005A9E"/>
                </a:solidFill>
                <a:latin typeface="Calibri"/>
                <a:cs typeface="Calibri"/>
              </a:rPr>
              <a:t>,</a:t>
            </a:r>
            <a:r>
              <a:rPr sz="3200" b="1" spc="-70" dirty="0">
                <a:solidFill>
                  <a:srgbClr val="005A9E"/>
                </a:solidFill>
                <a:latin typeface="Calibri"/>
                <a:cs typeface="Calibri"/>
              </a:rPr>
              <a:t> </a:t>
            </a:r>
            <a:r>
              <a:rPr sz="3200" b="1" spc="-5" dirty="0">
                <a:solidFill>
                  <a:srgbClr val="005A9E"/>
                </a:solidFill>
                <a:latin typeface="Calibri"/>
                <a:cs typeface="Calibri"/>
              </a:rPr>
              <a:t>Punctuation</a:t>
            </a:r>
            <a:endParaRPr sz="32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3200" b="1" dirty="0">
                <a:solidFill>
                  <a:srgbClr val="005A9E"/>
                </a:solidFill>
                <a:latin typeface="Calibri"/>
                <a:cs typeface="Calibri"/>
              </a:rPr>
              <a:t>and Spelling </a:t>
            </a:r>
            <a:r>
              <a:rPr sz="3200" b="1" spc="-20" dirty="0">
                <a:solidFill>
                  <a:srgbClr val="005A9E"/>
                </a:solidFill>
                <a:latin typeface="Calibri"/>
                <a:cs typeface="Calibri"/>
              </a:rPr>
              <a:t>Workshop for</a:t>
            </a:r>
            <a:r>
              <a:rPr sz="3200" b="1" spc="-100" dirty="0">
                <a:solidFill>
                  <a:srgbClr val="005A9E"/>
                </a:solidFill>
                <a:latin typeface="Calibri"/>
                <a:cs typeface="Calibri"/>
              </a:rPr>
              <a:t> </a:t>
            </a:r>
            <a:r>
              <a:rPr sz="3200" b="1" spc="-20" dirty="0">
                <a:solidFill>
                  <a:srgbClr val="005A9E"/>
                </a:solidFill>
                <a:latin typeface="Calibri"/>
                <a:cs typeface="Calibri"/>
              </a:rPr>
              <a:t>Parents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4312284" y="135509"/>
            <a:ext cx="2387218" cy="13492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1556131" cy="181800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6758813" y="0"/>
            <a:ext cx="2385186" cy="182854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589786" y="0"/>
            <a:ext cx="2622168" cy="191439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568952" y="3359797"/>
            <a:ext cx="2189733" cy="126503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6943597" y="3306064"/>
            <a:ext cx="1344802" cy="191706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0" y="2420873"/>
            <a:ext cx="1578102" cy="184365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632075" y="3253994"/>
            <a:ext cx="1796414" cy="1998852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1820798" y="5352163"/>
            <a:ext cx="1622552" cy="1458214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5085207"/>
            <a:ext cx="1517523" cy="177279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851909" y="5404233"/>
            <a:ext cx="3149854" cy="1406144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7465694" y="5352154"/>
            <a:ext cx="1620901" cy="1456690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8386" rIns="0" bIns="0" rtlCol="0">
            <a:spAutoFit/>
          </a:bodyPr>
          <a:lstStyle/>
          <a:p>
            <a:pPr marL="358140">
              <a:lnSpc>
                <a:spcPct val="100000"/>
              </a:lnSpc>
            </a:pPr>
            <a:r>
              <a:rPr sz="3600" spc="-10" dirty="0">
                <a:latin typeface="Cooper Black"/>
                <a:cs typeface="Cooper Black"/>
              </a:rPr>
              <a:t>Grammar </a:t>
            </a:r>
            <a:r>
              <a:rPr sz="3600" dirty="0">
                <a:latin typeface="Cooper Black"/>
                <a:cs typeface="Cooper Black"/>
              </a:rPr>
              <a:t>and</a:t>
            </a:r>
            <a:r>
              <a:rPr sz="3600" spc="-40" dirty="0">
                <a:latin typeface="Cooper Black"/>
                <a:cs typeface="Cooper Black"/>
              </a:rPr>
              <a:t> </a:t>
            </a:r>
            <a:r>
              <a:rPr sz="3600" spc="-5" dirty="0">
                <a:latin typeface="Cooper Black"/>
                <a:cs typeface="Cooper Black"/>
              </a:rPr>
              <a:t>Punctuation</a:t>
            </a:r>
            <a:endParaRPr sz="3600">
              <a:latin typeface="Cooper Black"/>
              <a:cs typeface="Cooper Blac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666745" y="796544"/>
            <a:ext cx="3808729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800" u="heavy" spc="-15" dirty="0">
                <a:latin typeface="Cooper Black"/>
                <a:cs typeface="Cooper Black"/>
              </a:rPr>
              <a:t>Prefixes </a:t>
            </a:r>
            <a:r>
              <a:rPr sz="2800" u="heavy" spc="-5" dirty="0">
                <a:latin typeface="Cooper Black"/>
                <a:cs typeface="Cooper Black"/>
              </a:rPr>
              <a:t>and</a:t>
            </a:r>
            <a:r>
              <a:rPr sz="2800" u="heavy" spc="15" dirty="0">
                <a:latin typeface="Cooper Black"/>
                <a:cs typeface="Cooper Black"/>
              </a:rPr>
              <a:t> </a:t>
            </a:r>
            <a:r>
              <a:rPr sz="2800" u="heavy" spc="-10" dirty="0">
                <a:latin typeface="Cooper Black"/>
                <a:cs typeface="Cooper Black"/>
              </a:rPr>
              <a:t>Suffixes</a:t>
            </a:r>
            <a:endParaRPr sz="2800">
              <a:latin typeface="Cooper Black"/>
              <a:cs typeface="Cooper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35940" y="1727200"/>
            <a:ext cx="6156325" cy="14154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45" dirty="0">
                <a:latin typeface="Cooper Black"/>
                <a:cs typeface="Cooper Black"/>
              </a:rPr>
              <a:t>Year </a:t>
            </a:r>
            <a:r>
              <a:rPr sz="2000" dirty="0">
                <a:latin typeface="Cooper Black"/>
                <a:cs typeface="Cooper Black"/>
              </a:rPr>
              <a:t>1 - The </a:t>
            </a:r>
            <a:r>
              <a:rPr sz="2000" spc="-5" dirty="0">
                <a:latin typeface="Cooper Black"/>
                <a:cs typeface="Cooper Black"/>
              </a:rPr>
              <a:t>prefix</a:t>
            </a:r>
            <a:r>
              <a:rPr sz="2000" spc="-55" dirty="0">
                <a:latin typeface="Cooper Black"/>
                <a:cs typeface="Cooper Black"/>
              </a:rPr>
              <a:t> </a:t>
            </a:r>
            <a:r>
              <a:rPr sz="2000" dirty="0">
                <a:latin typeface="Cooper Black"/>
                <a:cs typeface="Cooper Black"/>
              </a:rPr>
              <a:t>–un.</a:t>
            </a:r>
            <a:endParaRPr sz="2000">
              <a:latin typeface="Cooper Black"/>
              <a:cs typeface="Cooper Black"/>
            </a:endParaRPr>
          </a:p>
          <a:p>
            <a:pPr marL="1917700">
              <a:lnSpc>
                <a:spcPct val="100000"/>
              </a:lnSpc>
              <a:spcBef>
                <a:spcPts val="470"/>
              </a:spcBef>
            </a:pPr>
            <a:r>
              <a:rPr sz="2000" dirty="0">
                <a:latin typeface="Comic Sans MS"/>
                <a:cs typeface="Comic Sans MS"/>
              </a:rPr>
              <a:t>I </a:t>
            </a:r>
            <a:r>
              <a:rPr sz="2000" spc="-5" dirty="0">
                <a:latin typeface="Comic Sans MS"/>
                <a:cs typeface="Comic Sans MS"/>
              </a:rPr>
              <a:t>tied the</a:t>
            </a:r>
            <a:r>
              <a:rPr sz="2000" spc="-7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ribbon.</a:t>
            </a:r>
            <a:endParaRPr sz="2000">
              <a:latin typeface="Comic Sans MS"/>
              <a:cs typeface="Comic Sans MS"/>
            </a:endParaRPr>
          </a:p>
          <a:p>
            <a:pPr marL="1917700">
              <a:lnSpc>
                <a:spcPct val="100000"/>
              </a:lnSpc>
              <a:spcBef>
                <a:spcPts val="465"/>
              </a:spcBef>
            </a:pPr>
            <a:r>
              <a:rPr sz="2000" dirty="0">
                <a:latin typeface="Comic Sans MS"/>
                <a:cs typeface="Comic Sans MS"/>
              </a:rPr>
              <a:t>I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un</a:t>
            </a:r>
            <a:r>
              <a:rPr sz="2000" spc="-5" dirty="0">
                <a:latin typeface="Comic Sans MS"/>
                <a:cs typeface="Comic Sans MS"/>
              </a:rPr>
              <a:t>tied the</a:t>
            </a:r>
            <a:r>
              <a:rPr sz="2000" spc="-75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ribbon.</a:t>
            </a:r>
            <a:endParaRPr sz="20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35" dirty="0">
                <a:latin typeface="Cooper Black"/>
                <a:cs typeface="Cooper Black"/>
              </a:rPr>
              <a:t>Year1 </a:t>
            </a:r>
            <a:r>
              <a:rPr sz="2000" dirty="0">
                <a:latin typeface="Cooper Black"/>
                <a:cs typeface="Cooper Black"/>
              </a:rPr>
              <a:t>- </a:t>
            </a:r>
            <a:r>
              <a:rPr sz="2000" spc="-5" dirty="0">
                <a:latin typeface="Cooper Black"/>
                <a:cs typeface="Cooper Black"/>
              </a:rPr>
              <a:t>Regular plural </a:t>
            </a:r>
            <a:r>
              <a:rPr sz="2000" dirty="0">
                <a:latin typeface="Cooper Black"/>
                <a:cs typeface="Cooper Black"/>
              </a:rPr>
              <a:t>noun suffixes </a:t>
            </a:r>
            <a:r>
              <a:rPr sz="2000" spc="-5" dirty="0">
                <a:latin typeface="Cooper Black"/>
                <a:cs typeface="Cooper Black"/>
              </a:rPr>
              <a:t>–s or</a:t>
            </a:r>
            <a:r>
              <a:rPr sz="2000" spc="-135" dirty="0">
                <a:latin typeface="Cooper Black"/>
                <a:cs typeface="Cooper Black"/>
              </a:rPr>
              <a:t> </a:t>
            </a:r>
            <a:r>
              <a:rPr sz="2000" spc="5" dirty="0">
                <a:latin typeface="Cooper Black"/>
                <a:cs typeface="Cooper Black"/>
              </a:rPr>
              <a:t>–es</a:t>
            </a:r>
            <a:endParaRPr sz="2000">
              <a:latin typeface="Cooper Black"/>
              <a:cs typeface="Cooper Black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218053" y="3189351"/>
            <a:ext cx="836930" cy="6845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dirty="0">
                <a:latin typeface="Comic Sans MS"/>
                <a:cs typeface="Comic Sans MS"/>
              </a:rPr>
              <a:t>dog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s</a:t>
            </a:r>
            <a:endParaRPr sz="2000">
              <a:latin typeface="Comic Sans MS"/>
              <a:cs typeface="Comic Sans MS"/>
            </a:endParaRPr>
          </a:p>
          <a:p>
            <a:pPr marL="45720">
              <a:lnSpc>
                <a:spcPct val="100000"/>
              </a:lnSpc>
              <a:spcBef>
                <a:spcPts val="465"/>
              </a:spcBef>
            </a:pPr>
            <a:r>
              <a:rPr sz="2000" spc="-5" dirty="0">
                <a:latin typeface="Comic Sans MS"/>
                <a:cs typeface="Comic Sans MS"/>
              </a:rPr>
              <a:t>wis</a:t>
            </a:r>
            <a:r>
              <a:rPr sz="2000" dirty="0">
                <a:latin typeface="Comic Sans MS"/>
                <a:cs typeface="Comic Sans MS"/>
              </a:rPr>
              <a:t>h</a:t>
            </a:r>
            <a:r>
              <a:rPr sz="2000" spc="-10" dirty="0">
                <a:solidFill>
                  <a:srgbClr val="FF0000"/>
                </a:solidFill>
                <a:latin typeface="Comic Sans MS"/>
                <a:cs typeface="Comic Sans MS"/>
              </a:rPr>
              <a:t>es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35940" y="3189351"/>
            <a:ext cx="2523490" cy="1416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993900" indent="-12700">
              <a:lnSpc>
                <a:spcPct val="100000"/>
              </a:lnSpc>
            </a:pPr>
            <a:r>
              <a:rPr sz="2000" spc="-5" dirty="0">
                <a:latin typeface="Comic Sans MS"/>
                <a:cs typeface="Comic Sans MS"/>
              </a:rPr>
              <a:t>dog</a:t>
            </a:r>
            <a:endParaRPr sz="2000">
              <a:latin typeface="Comic Sans MS"/>
              <a:cs typeface="Comic Sans MS"/>
            </a:endParaRPr>
          </a:p>
          <a:p>
            <a:pPr marR="5080" algn="r">
              <a:lnSpc>
                <a:spcPct val="100000"/>
              </a:lnSpc>
              <a:spcBef>
                <a:spcPts val="465"/>
              </a:spcBef>
            </a:pPr>
            <a:r>
              <a:rPr sz="2000" spc="-5" dirty="0">
                <a:latin typeface="Comic Sans MS"/>
                <a:cs typeface="Comic Sans MS"/>
              </a:rPr>
              <a:t>wish</a:t>
            </a:r>
            <a:endParaRPr sz="2000">
              <a:latin typeface="Comic Sans MS"/>
              <a:cs typeface="Comic Sans MS"/>
            </a:endParaRPr>
          </a:p>
          <a:p>
            <a:pPr marL="355600" marR="101600" indent="-342900" algn="r">
              <a:lnSpc>
                <a:spcPct val="100000"/>
              </a:lnSpc>
              <a:spcBef>
                <a:spcPts val="505"/>
              </a:spcBef>
              <a:buFont typeface="Arial"/>
              <a:buChar char="•"/>
              <a:tabLst>
                <a:tab pos="342900" algn="l"/>
                <a:tab pos="356235" algn="l"/>
              </a:tabLst>
            </a:pPr>
            <a:r>
              <a:rPr sz="2000" spc="-45" dirty="0">
                <a:latin typeface="Cooper Black"/>
                <a:cs typeface="Cooper Black"/>
              </a:rPr>
              <a:t>Year </a:t>
            </a:r>
            <a:r>
              <a:rPr sz="2000" dirty="0">
                <a:latin typeface="Cooper Black"/>
                <a:cs typeface="Cooper Black"/>
              </a:rPr>
              <a:t>1 -</a:t>
            </a:r>
            <a:r>
              <a:rPr sz="2000" spc="-35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Suffixes</a:t>
            </a:r>
            <a:endParaRPr sz="2000">
              <a:latin typeface="Cooper Black"/>
              <a:cs typeface="Cooper Black"/>
            </a:endParaRPr>
          </a:p>
          <a:p>
            <a:pPr marR="59055" algn="r">
              <a:lnSpc>
                <a:spcPct val="100000"/>
              </a:lnSpc>
              <a:spcBef>
                <a:spcPts val="455"/>
              </a:spcBef>
            </a:pPr>
            <a:r>
              <a:rPr sz="2000" spc="-10" dirty="0">
                <a:latin typeface="Comic Sans MS"/>
                <a:cs typeface="Comic Sans MS"/>
              </a:rPr>
              <a:t>he</a:t>
            </a:r>
            <a:r>
              <a:rPr sz="2000" dirty="0">
                <a:latin typeface="Comic Sans MS"/>
                <a:cs typeface="Comic Sans MS"/>
              </a:rPr>
              <a:t>lp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970683" y="4285360"/>
            <a:ext cx="2683510" cy="320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000" spc="-5" dirty="0">
                <a:latin typeface="Comic Sans MS"/>
                <a:cs typeface="Comic Sans MS"/>
              </a:rPr>
              <a:t>help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ing</a:t>
            </a:r>
            <a:r>
              <a:rPr sz="2000" spc="-5" dirty="0">
                <a:latin typeface="Comic Sans MS"/>
                <a:cs typeface="Comic Sans MS"/>
              </a:rPr>
              <a:t>, help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ed</a:t>
            </a:r>
            <a:r>
              <a:rPr sz="2000" spc="-5" dirty="0">
                <a:latin typeface="Comic Sans MS"/>
                <a:cs typeface="Comic Sans MS"/>
              </a:rPr>
              <a:t>,</a:t>
            </a:r>
            <a:r>
              <a:rPr sz="2000" spc="-20" dirty="0">
                <a:latin typeface="Comic Sans MS"/>
                <a:cs typeface="Comic Sans MS"/>
              </a:rPr>
              <a:t> </a:t>
            </a:r>
            <a:r>
              <a:rPr sz="2000" spc="-5" dirty="0">
                <a:latin typeface="Comic Sans MS"/>
                <a:cs typeface="Comic Sans MS"/>
              </a:rPr>
              <a:t>help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er</a:t>
            </a:r>
            <a:endParaRPr sz="2000">
              <a:latin typeface="Comic Sans MS"/>
              <a:cs typeface="Comic Sans M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35940" y="5019928"/>
            <a:ext cx="5435600" cy="3181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000" spc="-45" dirty="0">
                <a:latin typeface="Cooper Black"/>
                <a:cs typeface="Cooper Black"/>
              </a:rPr>
              <a:t>Year </a:t>
            </a:r>
            <a:r>
              <a:rPr sz="2000" dirty="0">
                <a:latin typeface="Cooper Black"/>
                <a:cs typeface="Cooper Black"/>
              </a:rPr>
              <a:t>2 - Use </a:t>
            </a:r>
            <a:r>
              <a:rPr sz="2000" spc="-5" dirty="0">
                <a:latin typeface="Cooper Black"/>
                <a:cs typeface="Cooper Black"/>
              </a:rPr>
              <a:t>of </a:t>
            </a:r>
            <a:r>
              <a:rPr sz="2000" dirty="0">
                <a:latin typeface="Cooper Black"/>
                <a:cs typeface="Cooper Black"/>
              </a:rPr>
              <a:t>suffixes </a:t>
            </a:r>
            <a:r>
              <a:rPr sz="2000" spc="-30" dirty="0">
                <a:latin typeface="Cooper Black"/>
                <a:cs typeface="Cooper Black"/>
              </a:rPr>
              <a:t>–er, </a:t>
            </a:r>
            <a:r>
              <a:rPr sz="2000" dirty="0">
                <a:latin typeface="Cooper Black"/>
                <a:cs typeface="Cooper Black"/>
              </a:rPr>
              <a:t>– est and</a:t>
            </a:r>
            <a:r>
              <a:rPr sz="2000" spc="-60" dirty="0">
                <a:latin typeface="Cooper Black"/>
                <a:cs typeface="Cooper Black"/>
              </a:rPr>
              <a:t> </a:t>
            </a:r>
            <a:r>
              <a:rPr sz="2000" spc="-30" dirty="0">
                <a:latin typeface="Cooper Black"/>
                <a:cs typeface="Cooper Black"/>
              </a:rPr>
              <a:t>–ly</a:t>
            </a:r>
            <a:endParaRPr sz="2000">
              <a:latin typeface="Cooper Black"/>
              <a:cs typeface="Cooper Black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567685" y="5320878"/>
            <a:ext cx="651510" cy="784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450" marR="5080" indent="-32384">
              <a:lnSpc>
                <a:spcPct val="120100"/>
              </a:lnSpc>
            </a:pPr>
            <a:r>
              <a:rPr sz="2100" dirty="0">
                <a:latin typeface="Comic Sans MS"/>
                <a:cs typeface="Comic Sans MS"/>
              </a:rPr>
              <a:t>large  slow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4305427" y="5320878"/>
            <a:ext cx="1816100" cy="7842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2225" marR="5080" indent="-10160">
              <a:lnSpc>
                <a:spcPct val="120100"/>
              </a:lnSpc>
            </a:pPr>
            <a:r>
              <a:rPr sz="2100" dirty="0">
                <a:latin typeface="Comic Sans MS"/>
                <a:cs typeface="Comic Sans MS"/>
              </a:rPr>
              <a:t>larg</a:t>
            </a:r>
            <a:r>
              <a:rPr sz="2100" dirty="0">
                <a:solidFill>
                  <a:srgbClr val="FF0000"/>
                </a:solidFill>
                <a:latin typeface="Comic Sans MS"/>
                <a:cs typeface="Comic Sans MS"/>
              </a:rPr>
              <a:t>er</a:t>
            </a:r>
            <a:r>
              <a:rPr sz="2100" dirty="0">
                <a:latin typeface="Comic Sans MS"/>
                <a:cs typeface="Comic Sans MS"/>
              </a:rPr>
              <a:t>,</a:t>
            </a:r>
            <a:r>
              <a:rPr sz="2100" spc="-95" dirty="0">
                <a:latin typeface="Comic Sans MS"/>
                <a:cs typeface="Comic Sans MS"/>
              </a:rPr>
              <a:t> </a:t>
            </a:r>
            <a:r>
              <a:rPr sz="2100" dirty="0">
                <a:latin typeface="Comic Sans MS"/>
                <a:cs typeface="Comic Sans MS"/>
              </a:rPr>
              <a:t>larg</a:t>
            </a:r>
            <a:r>
              <a:rPr sz="2100" dirty="0">
                <a:solidFill>
                  <a:srgbClr val="FF0000"/>
                </a:solidFill>
                <a:latin typeface="Comic Sans MS"/>
                <a:cs typeface="Comic Sans MS"/>
              </a:rPr>
              <a:t>est  </a:t>
            </a:r>
            <a:r>
              <a:rPr sz="2100" dirty="0">
                <a:latin typeface="Comic Sans MS"/>
                <a:cs typeface="Comic Sans MS"/>
              </a:rPr>
              <a:t>slow</a:t>
            </a:r>
            <a:r>
              <a:rPr sz="2100" dirty="0">
                <a:solidFill>
                  <a:srgbClr val="FF0000"/>
                </a:solidFill>
                <a:latin typeface="Comic Sans MS"/>
                <a:cs typeface="Comic Sans MS"/>
              </a:rPr>
              <a:t>ly</a:t>
            </a:r>
            <a:endParaRPr sz="2100">
              <a:latin typeface="Comic Sans MS"/>
              <a:cs typeface="Comic Sans MS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3203829" y="3667125"/>
            <a:ext cx="648335" cy="100330"/>
          </a:xfrm>
          <a:custGeom>
            <a:avLst/>
            <a:gdLst/>
            <a:ahLst/>
            <a:cxnLst/>
            <a:rect l="l" t="t" r="r" b="b"/>
            <a:pathLst>
              <a:path w="648335" h="100329">
                <a:moveTo>
                  <a:pt x="629303" y="49911"/>
                </a:moveTo>
                <a:lnTo>
                  <a:pt x="560069" y="90297"/>
                </a:lnTo>
                <a:lnTo>
                  <a:pt x="557783" y="91567"/>
                </a:lnTo>
                <a:lnTo>
                  <a:pt x="557021" y="94487"/>
                </a:lnTo>
                <a:lnTo>
                  <a:pt x="558292" y="96774"/>
                </a:lnTo>
                <a:lnTo>
                  <a:pt x="559688" y="99060"/>
                </a:lnTo>
                <a:lnTo>
                  <a:pt x="562609" y="99822"/>
                </a:lnTo>
                <a:lnTo>
                  <a:pt x="564895" y="98425"/>
                </a:lnTo>
                <a:lnTo>
                  <a:pt x="640023" y="54610"/>
                </a:lnTo>
                <a:lnTo>
                  <a:pt x="638682" y="54610"/>
                </a:lnTo>
                <a:lnTo>
                  <a:pt x="638682" y="53975"/>
                </a:lnTo>
                <a:lnTo>
                  <a:pt x="636269" y="53975"/>
                </a:lnTo>
                <a:lnTo>
                  <a:pt x="629303" y="49911"/>
                </a:lnTo>
                <a:close/>
              </a:path>
              <a:path w="648335" h="100329">
                <a:moveTo>
                  <a:pt x="621030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621247" y="54610"/>
                </a:lnTo>
                <a:lnTo>
                  <a:pt x="629303" y="49911"/>
                </a:lnTo>
                <a:lnTo>
                  <a:pt x="621030" y="45085"/>
                </a:lnTo>
                <a:close/>
              </a:path>
              <a:path w="648335" h="100329">
                <a:moveTo>
                  <a:pt x="639806" y="45085"/>
                </a:moveTo>
                <a:lnTo>
                  <a:pt x="638682" y="45085"/>
                </a:lnTo>
                <a:lnTo>
                  <a:pt x="638682" y="54610"/>
                </a:lnTo>
                <a:lnTo>
                  <a:pt x="640023" y="54610"/>
                </a:lnTo>
                <a:lnTo>
                  <a:pt x="648081" y="49911"/>
                </a:lnTo>
                <a:lnTo>
                  <a:pt x="639806" y="45085"/>
                </a:lnTo>
                <a:close/>
              </a:path>
              <a:path w="648335" h="100329">
                <a:moveTo>
                  <a:pt x="636269" y="45847"/>
                </a:moveTo>
                <a:lnTo>
                  <a:pt x="629303" y="49911"/>
                </a:lnTo>
                <a:lnTo>
                  <a:pt x="636269" y="53975"/>
                </a:lnTo>
                <a:lnTo>
                  <a:pt x="636269" y="45847"/>
                </a:lnTo>
                <a:close/>
              </a:path>
              <a:path w="648335" h="100329">
                <a:moveTo>
                  <a:pt x="638682" y="45847"/>
                </a:moveTo>
                <a:lnTo>
                  <a:pt x="636269" y="45847"/>
                </a:lnTo>
                <a:lnTo>
                  <a:pt x="636269" y="53975"/>
                </a:lnTo>
                <a:lnTo>
                  <a:pt x="638682" y="53975"/>
                </a:lnTo>
                <a:lnTo>
                  <a:pt x="638682" y="45847"/>
                </a:lnTo>
                <a:close/>
              </a:path>
              <a:path w="648335" h="100329">
                <a:moveTo>
                  <a:pt x="562609" y="0"/>
                </a:moveTo>
                <a:lnTo>
                  <a:pt x="559688" y="762"/>
                </a:lnTo>
                <a:lnTo>
                  <a:pt x="558292" y="3048"/>
                </a:lnTo>
                <a:lnTo>
                  <a:pt x="557021" y="5333"/>
                </a:lnTo>
                <a:lnTo>
                  <a:pt x="557783" y="8255"/>
                </a:lnTo>
                <a:lnTo>
                  <a:pt x="560069" y="9525"/>
                </a:lnTo>
                <a:lnTo>
                  <a:pt x="629303" y="49911"/>
                </a:lnTo>
                <a:lnTo>
                  <a:pt x="636269" y="45847"/>
                </a:lnTo>
                <a:lnTo>
                  <a:pt x="638682" y="45847"/>
                </a:lnTo>
                <a:lnTo>
                  <a:pt x="638682" y="45085"/>
                </a:lnTo>
                <a:lnTo>
                  <a:pt x="639806" y="45085"/>
                </a:lnTo>
                <a:lnTo>
                  <a:pt x="564895" y="1397"/>
                </a:lnTo>
                <a:lnTo>
                  <a:pt x="562609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203829" y="3379089"/>
            <a:ext cx="648335" cy="100330"/>
          </a:xfrm>
          <a:custGeom>
            <a:avLst/>
            <a:gdLst/>
            <a:ahLst/>
            <a:cxnLst/>
            <a:rect l="l" t="t" r="r" b="b"/>
            <a:pathLst>
              <a:path w="648335" h="100329">
                <a:moveTo>
                  <a:pt x="629303" y="49911"/>
                </a:moveTo>
                <a:lnTo>
                  <a:pt x="560069" y="90297"/>
                </a:lnTo>
                <a:lnTo>
                  <a:pt x="557783" y="91566"/>
                </a:lnTo>
                <a:lnTo>
                  <a:pt x="557021" y="94487"/>
                </a:lnTo>
                <a:lnTo>
                  <a:pt x="558292" y="96774"/>
                </a:lnTo>
                <a:lnTo>
                  <a:pt x="559688" y="99060"/>
                </a:lnTo>
                <a:lnTo>
                  <a:pt x="562609" y="99822"/>
                </a:lnTo>
                <a:lnTo>
                  <a:pt x="564895" y="98425"/>
                </a:lnTo>
                <a:lnTo>
                  <a:pt x="640023" y="54610"/>
                </a:lnTo>
                <a:lnTo>
                  <a:pt x="638682" y="54610"/>
                </a:lnTo>
                <a:lnTo>
                  <a:pt x="638682" y="53975"/>
                </a:lnTo>
                <a:lnTo>
                  <a:pt x="636269" y="53975"/>
                </a:lnTo>
                <a:lnTo>
                  <a:pt x="629303" y="49911"/>
                </a:lnTo>
                <a:close/>
              </a:path>
              <a:path w="648335" h="100329">
                <a:moveTo>
                  <a:pt x="621030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621247" y="54610"/>
                </a:lnTo>
                <a:lnTo>
                  <a:pt x="629303" y="49911"/>
                </a:lnTo>
                <a:lnTo>
                  <a:pt x="621030" y="45085"/>
                </a:lnTo>
                <a:close/>
              </a:path>
              <a:path w="648335" h="100329">
                <a:moveTo>
                  <a:pt x="639806" y="45085"/>
                </a:moveTo>
                <a:lnTo>
                  <a:pt x="638682" y="45085"/>
                </a:lnTo>
                <a:lnTo>
                  <a:pt x="638682" y="54610"/>
                </a:lnTo>
                <a:lnTo>
                  <a:pt x="640023" y="54610"/>
                </a:lnTo>
                <a:lnTo>
                  <a:pt x="648081" y="49911"/>
                </a:lnTo>
                <a:lnTo>
                  <a:pt x="639806" y="45085"/>
                </a:lnTo>
                <a:close/>
              </a:path>
              <a:path w="648335" h="100329">
                <a:moveTo>
                  <a:pt x="636269" y="45847"/>
                </a:moveTo>
                <a:lnTo>
                  <a:pt x="629303" y="49911"/>
                </a:lnTo>
                <a:lnTo>
                  <a:pt x="636269" y="53975"/>
                </a:lnTo>
                <a:lnTo>
                  <a:pt x="636269" y="45847"/>
                </a:lnTo>
                <a:close/>
              </a:path>
              <a:path w="648335" h="100329">
                <a:moveTo>
                  <a:pt x="638682" y="45847"/>
                </a:moveTo>
                <a:lnTo>
                  <a:pt x="636269" y="45847"/>
                </a:lnTo>
                <a:lnTo>
                  <a:pt x="636269" y="53975"/>
                </a:lnTo>
                <a:lnTo>
                  <a:pt x="638682" y="53975"/>
                </a:lnTo>
                <a:lnTo>
                  <a:pt x="638682" y="45847"/>
                </a:lnTo>
                <a:close/>
              </a:path>
              <a:path w="648335" h="100329">
                <a:moveTo>
                  <a:pt x="562609" y="0"/>
                </a:moveTo>
                <a:lnTo>
                  <a:pt x="559688" y="762"/>
                </a:lnTo>
                <a:lnTo>
                  <a:pt x="558292" y="3048"/>
                </a:lnTo>
                <a:lnTo>
                  <a:pt x="557021" y="5334"/>
                </a:lnTo>
                <a:lnTo>
                  <a:pt x="557783" y="8255"/>
                </a:lnTo>
                <a:lnTo>
                  <a:pt x="560069" y="9525"/>
                </a:lnTo>
                <a:lnTo>
                  <a:pt x="629303" y="49911"/>
                </a:lnTo>
                <a:lnTo>
                  <a:pt x="636269" y="45847"/>
                </a:lnTo>
                <a:lnTo>
                  <a:pt x="638682" y="45847"/>
                </a:lnTo>
                <a:lnTo>
                  <a:pt x="638682" y="45085"/>
                </a:lnTo>
                <a:lnTo>
                  <a:pt x="639806" y="45085"/>
                </a:lnTo>
                <a:lnTo>
                  <a:pt x="564895" y="1397"/>
                </a:lnTo>
                <a:lnTo>
                  <a:pt x="562609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3203829" y="4459223"/>
            <a:ext cx="648335" cy="100330"/>
          </a:xfrm>
          <a:custGeom>
            <a:avLst/>
            <a:gdLst/>
            <a:ahLst/>
            <a:cxnLst/>
            <a:rect l="l" t="t" r="r" b="b"/>
            <a:pathLst>
              <a:path w="648335" h="100329">
                <a:moveTo>
                  <a:pt x="629194" y="49847"/>
                </a:moveTo>
                <a:lnTo>
                  <a:pt x="560069" y="90169"/>
                </a:lnTo>
                <a:lnTo>
                  <a:pt x="557783" y="91567"/>
                </a:lnTo>
                <a:lnTo>
                  <a:pt x="557021" y="94487"/>
                </a:lnTo>
                <a:lnTo>
                  <a:pt x="558292" y="96774"/>
                </a:lnTo>
                <a:lnTo>
                  <a:pt x="559688" y="99059"/>
                </a:lnTo>
                <a:lnTo>
                  <a:pt x="562609" y="99821"/>
                </a:lnTo>
                <a:lnTo>
                  <a:pt x="564895" y="98425"/>
                </a:lnTo>
                <a:lnTo>
                  <a:pt x="640023" y="54609"/>
                </a:lnTo>
                <a:lnTo>
                  <a:pt x="638682" y="54609"/>
                </a:lnTo>
                <a:lnTo>
                  <a:pt x="638682" y="53975"/>
                </a:lnTo>
                <a:lnTo>
                  <a:pt x="636269" y="53975"/>
                </a:lnTo>
                <a:lnTo>
                  <a:pt x="629194" y="49847"/>
                </a:lnTo>
                <a:close/>
              </a:path>
              <a:path w="648335" h="100329">
                <a:moveTo>
                  <a:pt x="621029" y="45084"/>
                </a:moveTo>
                <a:lnTo>
                  <a:pt x="0" y="45084"/>
                </a:lnTo>
                <a:lnTo>
                  <a:pt x="0" y="54609"/>
                </a:lnTo>
                <a:lnTo>
                  <a:pt x="621030" y="54609"/>
                </a:lnTo>
                <a:lnTo>
                  <a:pt x="629194" y="49847"/>
                </a:lnTo>
                <a:lnTo>
                  <a:pt x="621029" y="45084"/>
                </a:lnTo>
                <a:close/>
              </a:path>
              <a:path w="648335" h="100329">
                <a:moveTo>
                  <a:pt x="639827" y="45084"/>
                </a:moveTo>
                <a:lnTo>
                  <a:pt x="638682" y="45084"/>
                </a:lnTo>
                <a:lnTo>
                  <a:pt x="638682" y="54609"/>
                </a:lnTo>
                <a:lnTo>
                  <a:pt x="640023" y="54609"/>
                </a:lnTo>
                <a:lnTo>
                  <a:pt x="648081" y="49911"/>
                </a:lnTo>
                <a:lnTo>
                  <a:pt x="639827" y="45084"/>
                </a:lnTo>
                <a:close/>
              </a:path>
              <a:path w="648335" h="100329">
                <a:moveTo>
                  <a:pt x="636269" y="45719"/>
                </a:moveTo>
                <a:lnTo>
                  <a:pt x="629194" y="49847"/>
                </a:lnTo>
                <a:lnTo>
                  <a:pt x="636269" y="53975"/>
                </a:lnTo>
                <a:lnTo>
                  <a:pt x="636269" y="45719"/>
                </a:lnTo>
                <a:close/>
              </a:path>
              <a:path w="648335" h="100329">
                <a:moveTo>
                  <a:pt x="638682" y="45719"/>
                </a:moveTo>
                <a:lnTo>
                  <a:pt x="636269" y="45719"/>
                </a:lnTo>
                <a:lnTo>
                  <a:pt x="636269" y="53975"/>
                </a:lnTo>
                <a:lnTo>
                  <a:pt x="638682" y="53975"/>
                </a:lnTo>
                <a:lnTo>
                  <a:pt x="638682" y="45719"/>
                </a:lnTo>
                <a:close/>
              </a:path>
              <a:path w="648335" h="100329">
                <a:moveTo>
                  <a:pt x="562609" y="0"/>
                </a:moveTo>
                <a:lnTo>
                  <a:pt x="559688" y="762"/>
                </a:lnTo>
                <a:lnTo>
                  <a:pt x="558292" y="3048"/>
                </a:lnTo>
                <a:lnTo>
                  <a:pt x="557021" y="5333"/>
                </a:lnTo>
                <a:lnTo>
                  <a:pt x="557783" y="8255"/>
                </a:lnTo>
                <a:lnTo>
                  <a:pt x="560069" y="9525"/>
                </a:lnTo>
                <a:lnTo>
                  <a:pt x="629194" y="49847"/>
                </a:lnTo>
                <a:lnTo>
                  <a:pt x="636269" y="45719"/>
                </a:lnTo>
                <a:lnTo>
                  <a:pt x="638682" y="45719"/>
                </a:lnTo>
                <a:lnTo>
                  <a:pt x="638682" y="45084"/>
                </a:lnTo>
                <a:lnTo>
                  <a:pt x="639827" y="45084"/>
                </a:lnTo>
                <a:lnTo>
                  <a:pt x="564895" y="1269"/>
                </a:lnTo>
                <a:lnTo>
                  <a:pt x="562609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3383915" y="5516879"/>
            <a:ext cx="648335" cy="100330"/>
          </a:xfrm>
          <a:custGeom>
            <a:avLst/>
            <a:gdLst/>
            <a:ahLst/>
            <a:cxnLst/>
            <a:rect l="l" t="t" r="r" b="b"/>
            <a:pathLst>
              <a:path w="648335" h="100329">
                <a:moveTo>
                  <a:pt x="629065" y="49973"/>
                </a:moveTo>
                <a:lnTo>
                  <a:pt x="559943" y="90271"/>
                </a:lnTo>
                <a:lnTo>
                  <a:pt x="557784" y="91605"/>
                </a:lnTo>
                <a:lnTo>
                  <a:pt x="556895" y="94513"/>
                </a:lnTo>
                <a:lnTo>
                  <a:pt x="558292" y="96786"/>
                </a:lnTo>
                <a:lnTo>
                  <a:pt x="559562" y="99060"/>
                </a:lnTo>
                <a:lnTo>
                  <a:pt x="562483" y="99822"/>
                </a:lnTo>
                <a:lnTo>
                  <a:pt x="639804" y="54737"/>
                </a:lnTo>
                <a:lnTo>
                  <a:pt x="638556" y="54737"/>
                </a:lnTo>
                <a:lnTo>
                  <a:pt x="638556" y="54102"/>
                </a:lnTo>
                <a:lnTo>
                  <a:pt x="636143" y="54102"/>
                </a:lnTo>
                <a:lnTo>
                  <a:pt x="629065" y="49973"/>
                </a:lnTo>
                <a:close/>
              </a:path>
              <a:path w="648335" h="100329">
                <a:moveTo>
                  <a:pt x="620903" y="45212"/>
                </a:moveTo>
                <a:lnTo>
                  <a:pt x="0" y="45212"/>
                </a:lnTo>
                <a:lnTo>
                  <a:pt x="0" y="54737"/>
                </a:lnTo>
                <a:lnTo>
                  <a:pt x="620894" y="54737"/>
                </a:lnTo>
                <a:lnTo>
                  <a:pt x="629065" y="49973"/>
                </a:lnTo>
                <a:lnTo>
                  <a:pt x="620903" y="45212"/>
                </a:lnTo>
                <a:close/>
              </a:path>
              <a:path w="648335" h="100329">
                <a:moveTo>
                  <a:pt x="640011" y="45212"/>
                </a:moveTo>
                <a:lnTo>
                  <a:pt x="638556" y="45212"/>
                </a:lnTo>
                <a:lnTo>
                  <a:pt x="638556" y="54737"/>
                </a:lnTo>
                <a:lnTo>
                  <a:pt x="639804" y="54737"/>
                </a:lnTo>
                <a:lnTo>
                  <a:pt x="648081" y="49911"/>
                </a:lnTo>
                <a:lnTo>
                  <a:pt x="640011" y="45212"/>
                </a:lnTo>
                <a:close/>
              </a:path>
              <a:path w="648335" h="100329">
                <a:moveTo>
                  <a:pt x="636143" y="45847"/>
                </a:moveTo>
                <a:lnTo>
                  <a:pt x="629065" y="49973"/>
                </a:lnTo>
                <a:lnTo>
                  <a:pt x="636143" y="54102"/>
                </a:lnTo>
                <a:lnTo>
                  <a:pt x="636143" y="45847"/>
                </a:lnTo>
                <a:close/>
              </a:path>
              <a:path w="648335" h="100329">
                <a:moveTo>
                  <a:pt x="638556" y="45847"/>
                </a:moveTo>
                <a:lnTo>
                  <a:pt x="636143" y="45847"/>
                </a:lnTo>
                <a:lnTo>
                  <a:pt x="636143" y="54102"/>
                </a:lnTo>
                <a:lnTo>
                  <a:pt x="638556" y="54102"/>
                </a:lnTo>
                <a:lnTo>
                  <a:pt x="638556" y="45847"/>
                </a:lnTo>
                <a:close/>
              </a:path>
              <a:path w="648335" h="100329">
                <a:moveTo>
                  <a:pt x="562483" y="0"/>
                </a:moveTo>
                <a:lnTo>
                  <a:pt x="559562" y="762"/>
                </a:lnTo>
                <a:lnTo>
                  <a:pt x="558292" y="3048"/>
                </a:lnTo>
                <a:lnTo>
                  <a:pt x="556895" y="5334"/>
                </a:lnTo>
                <a:lnTo>
                  <a:pt x="557784" y="8255"/>
                </a:lnTo>
                <a:lnTo>
                  <a:pt x="559943" y="9652"/>
                </a:lnTo>
                <a:lnTo>
                  <a:pt x="629065" y="49973"/>
                </a:lnTo>
                <a:lnTo>
                  <a:pt x="636143" y="45847"/>
                </a:lnTo>
                <a:lnTo>
                  <a:pt x="638556" y="45847"/>
                </a:lnTo>
                <a:lnTo>
                  <a:pt x="638556" y="45212"/>
                </a:lnTo>
                <a:lnTo>
                  <a:pt x="640011" y="45212"/>
                </a:lnTo>
                <a:lnTo>
                  <a:pt x="564769" y="1397"/>
                </a:lnTo>
                <a:lnTo>
                  <a:pt x="562483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3383915" y="5899391"/>
            <a:ext cx="648335" cy="100330"/>
          </a:xfrm>
          <a:custGeom>
            <a:avLst/>
            <a:gdLst/>
            <a:ahLst/>
            <a:cxnLst/>
            <a:rect l="l" t="t" r="r" b="b"/>
            <a:pathLst>
              <a:path w="648335" h="100329">
                <a:moveTo>
                  <a:pt x="629089" y="49885"/>
                </a:moveTo>
                <a:lnTo>
                  <a:pt x="559943" y="90220"/>
                </a:lnTo>
                <a:lnTo>
                  <a:pt x="557784" y="91554"/>
                </a:lnTo>
                <a:lnTo>
                  <a:pt x="556895" y="94462"/>
                </a:lnTo>
                <a:lnTo>
                  <a:pt x="558292" y="96735"/>
                </a:lnTo>
                <a:lnTo>
                  <a:pt x="559562" y="99009"/>
                </a:lnTo>
                <a:lnTo>
                  <a:pt x="562483" y="99771"/>
                </a:lnTo>
                <a:lnTo>
                  <a:pt x="639909" y="54648"/>
                </a:lnTo>
                <a:lnTo>
                  <a:pt x="638556" y="54648"/>
                </a:lnTo>
                <a:lnTo>
                  <a:pt x="638556" y="54000"/>
                </a:lnTo>
                <a:lnTo>
                  <a:pt x="636143" y="54000"/>
                </a:lnTo>
                <a:lnTo>
                  <a:pt x="629089" y="49885"/>
                </a:lnTo>
                <a:close/>
              </a:path>
              <a:path w="648335" h="100329">
                <a:moveTo>
                  <a:pt x="620924" y="45123"/>
                </a:moveTo>
                <a:lnTo>
                  <a:pt x="0" y="45123"/>
                </a:lnTo>
                <a:lnTo>
                  <a:pt x="0" y="54648"/>
                </a:lnTo>
                <a:lnTo>
                  <a:pt x="620924" y="54648"/>
                </a:lnTo>
                <a:lnTo>
                  <a:pt x="629089" y="49885"/>
                </a:lnTo>
                <a:lnTo>
                  <a:pt x="620924" y="45123"/>
                </a:lnTo>
                <a:close/>
              </a:path>
              <a:path w="648335" h="100329">
                <a:moveTo>
                  <a:pt x="639911" y="45123"/>
                </a:moveTo>
                <a:lnTo>
                  <a:pt x="638556" y="45123"/>
                </a:lnTo>
                <a:lnTo>
                  <a:pt x="638556" y="54648"/>
                </a:lnTo>
                <a:lnTo>
                  <a:pt x="639909" y="54648"/>
                </a:lnTo>
                <a:lnTo>
                  <a:pt x="648081" y="49885"/>
                </a:lnTo>
                <a:lnTo>
                  <a:pt x="639911" y="45123"/>
                </a:lnTo>
                <a:close/>
              </a:path>
              <a:path w="648335" h="100329">
                <a:moveTo>
                  <a:pt x="636143" y="45770"/>
                </a:moveTo>
                <a:lnTo>
                  <a:pt x="629089" y="49885"/>
                </a:lnTo>
                <a:lnTo>
                  <a:pt x="636143" y="54000"/>
                </a:lnTo>
                <a:lnTo>
                  <a:pt x="636143" y="45770"/>
                </a:lnTo>
                <a:close/>
              </a:path>
              <a:path w="648335" h="100329">
                <a:moveTo>
                  <a:pt x="638556" y="45770"/>
                </a:moveTo>
                <a:lnTo>
                  <a:pt x="636143" y="45770"/>
                </a:lnTo>
                <a:lnTo>
                  <a:pt x="636143" y="54000"/>
                </a:lnTo>
                <a:lnTo>
                  <a:pt x="638556" y="54000"/>
                </a:lnTo>
                <a:lnTo>
                  <a:pt x="638556" y="45770"/>
                </a:lnTo>
                <a:close/>
              </a:path>
              <a:path w="648335" h="100329">
                <a:moveTo>
                  <a:pt x="562483" y="0"/>
                </a:moveTo>
                <a:lnTo>
                  <a:pt x="559562" y="761"/>
                </a:lnTo>
                <a:lnTo>
                  <a:pt x="558292" y="3035"/>
                </a:lnTo>
                <a:lnTo>
                  <a:pt x="556895" y="5308"/>
                </a:lnTo>
                <a:lnTo>
                  <a:pt x="557784" y="8229"/>
                </a:lnTo>
                <a:lnTo>
                  <a:pt x="559943" y="9550"/>
                </a:lnTo>
                <a:lnTo>
                  <a:pt x="629089" y="49885"/>
                </a:lnTo>
                <a:lnTo>
                  <a:pt x="636143" y="45770"/>
                </a:lnTo>
                <a:lnTo>
                  <a:pt x="638556" y="45770"/>
                </a:lnTo>
                <a:lnTo>
                  <a:pt x="638556" y="45123"/>
                </a:lnTo>
                <a:lnTo>
                  <a:pt x="639911" y="45123"/>
                </a:lnTo>
                <a:lnTo>
                  <a:pt x="562483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7582" y="129400"/>
            <a:ext cx="7416800" cy="653567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7650" name="Picture 2" descr="Image result for tick corr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800600"/>
            <a:ext cx="38100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7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167980" y="404685"/>
            <a:ext cx="6716395" cy="5967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4" name="Picture 2" descr="Image result for tick corr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4572000"/>
            <a:ext cx="38100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292475" y="1519555"/>
            <a:ext cx="2557780" cy="64135"/>
          </a:xfrm>
          <a:custGeom>
            <a:avLst/>
            <a:gdLst/>
            <a:ahLst/>
            <a:cxnLst/>
            <a:rect l="l" t="t" r="r" b="b"/>
            <a:pathLst>
              <a:path w="2557779" h="64134">
                <a:moveTo>
                  <a:pt x="0" y="0"/>
                </a:moveTo>
                <a:lnTo>
                  <a:pt x="2557272" y="0"/>
                </a:lnTo>
                <a:lnTo>
                  <a:pt x="2557272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535940" y="353314"/>
            <a:ext cx="7940040" cy="4812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32080" algn="ctr">
              <a:lnSpc>
                <a:spcPts val="4765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4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131445" algn="ctr">
              <a:lnSpc>
                <a:spcPts val="4765"/>
              </a:lnSpc>
            </a:pPr>
            <a:r>
              <a:rPr sz="4000" spc="-10" dirty="0">
                <a:latin typeface="Cooper Black"/>
                <a:cs typeface="Cooper Black"/>
              </a:rPr>
              <a:t>Sentences</a:t>
            </a:r>
            <a:endParaRPr sz="4000">
              <a:latin typeface="Cooper Black"/>
              <a:cs typeface="Cooper Black"/>
            </a:endParaRPr>
          </a:p>
          <a:p>
            <a:pPr marL="355600" indent="-342900">
              <a:lnSpc>
                <a:spcPct val="100000"/>
              </a:lnSpc>
              <a:spcBef>
                <a:spcPts val="490"/>
              </a:spcBef>
              <a:buFont typeface="Arial"/>
              <a:buChar char="•"/>
              <a:tabLst>
                <a:tab pos="356235" algn="l"/>
              </a:tabLst>
            </a:pPr>
            <a:r>
              <a:rPr sz="4000" spc="-15" dirty="0">
                <a:latin typeface="Cooper Black"/>
                <a:cs typeface="Cooper Black"/>
              </a:rPr>
              <a:t>There </a:t>
            </a:r>
            <a:r>
              <a:rPr sz="4000" spc="-20" dirty="0">
                <a:latin typeface="Cooper Black"/>
                <a:cs typeface="Cooper Black"/>
              </a:rPr>
              <a:t>are </a:t>
            </a:r>
            <a:r>
              <a:rPr sz="4000" spc="-5" dirty="0">
                <a:latin typeface="Cooper Black"/>
                <a:cs typeface="Cooper Black"/>
              </a:rPr>
              <a:t>4 types of</a:t>
            </a:r>
            <a:r>
              <a:rPr sz="4000" spc="2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sentence.</a:t>
            </a:r>
            <a:endParaRPr sz="4000">
              <a:latin typeface="Cooper Black"/>
              <a:cs typeface="Cooper Black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813435" algn="l"/>
              </a:tabLst>
            </a:pPr>
            <a:r>
              <a:rPr sz="4000" spc="-5" dirty="0">
                <a:solidFill>
                  <a:srgbClr val="FF0000"/>
                </a:solidFill>
                <a:latin typeface="Cooper Black"/>
                <a:cs typeface="Cooper Black"/>
              </a:rPr>
              <a:t>Statement</a:t>
            </a:r>
            <a:endParaRPr sz="4000">
              <a:latin typeface="Cooper Black"/>
              <a:cs typeface="Cooper Black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813435" algn="l"/>
              </a:tabLst>
            </a:pPr>
            <a:r>
              <a:rPr sz="4000" spc="-5" dirty="0">
                <a:solidFill>
                  <a:srgbClr val="FF0000"/>
                </a:solidFill>
                <a:latin typeface="Cooper Black"/>
                <a:cs typeface="Cooper Black"/>
              </a:rPr>
              <a:t>Question</a:t>
            </a:r>
            <a:endParaRPr sz="4000">
              <a:latin typeface="Cooper Black"/>
              <a:cs typeface="Cooper Black"/>
            </a:endParaRPr>
          </a:p>
          <a:p>
            <a:pPr marL="812800" lvl="1" indent="-342900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813435" algn="l"/>
              </a:tabLst>
            </a:pPr>
            <a:r>
              <a:rPr sz="4000" spc="-5" dirty="0">
                <a:solidFill>
                  <a:srgbClr val="FF0000"/>
                </a:solidFill>
                <a:latin typeface="Cooper Black"/>
                <a:cs typeface="Cooper Black"/>
              </a:rPr>
              <a:t>Command</a:t>
            </a:r>
            <a:endParaRPr sz="4000">
              <a:latin typeface="Cooper Black"/>
              <a:cs typeface="Cooper Black"/>
            </a:endParaRPr>
          </a:p>
          <a:p>
            <a:pPr marL="812800" lvl="1" indent="-342900">
              <a:lnSpc>
                <a:spcPct val="100000"/>
              </a:lnSpc>
              <a:spcBef>
                <a:spcPts val="890"/>
              </a:spcBef>
              <a:buFont typeface="Arial"/>
              <a:buChar char="•"/>
              <a:tabLst>
                <a:tab pos="813435" algn="l"/>
              </a:tabLst>
            </a:pPr>
            <a:r>
              <a:rPr sz="4000" spc="-15" dirty="0">
                <a:solidFill>
                  <a:srgbClr val="FF0000"/>
                </a:solidFill>
                <a:latin typeface="Cooper Black"/>
                <a:cs typeface="Cooper Black"/>
              </a:rPr>
              <a:t>Exclamation</a:t>
            </a:r>
            <a:endParaRPr sz="4000">
              <a:latin typeface="Cooper Black"/>
              <a:cs typeface="Coope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2113407"/>
            <a:ext cx="6443980" cy="372427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69900" indent="-457200">
              <a:lnSpc>
                <a:spcPct val="100000"/>
              </a:lnSpc>
              <a:buAutoNum type="alphaUcPeriod"/>
              <a:tabLst>
                <a:tab pos="470534" algn="l"/>
              </a:tabLst>
            </a:pPr>
            <a:r>
              <a:rPr sz="3200" dirty="0">
                <a:latin typeface="Comic Sans MS"/>
                <a:cs typeface="Comic Sans MS"/>
              </a:rPr>
              <a:t>Did you </a:t>
            </a:r>
            <a:r>
              <a:rPr sz="3200" spc="-5" dirty="0">
                <a:latin typeface="Comic Sans MS"/>
                <a:cs typeface="Comic Sans MS"/>
              </a:rPr>
              <a:t>empty the</a:t>
            </a:r>
            <a:r>
              <a:rPr sz="3200" spc="-10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dishwasher?</a:t>
            </a:r>
            <a:endParaRPr sz="32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omic Sans MS"/>
              <a:buAutoNum type="alphaUcPeriod"/>
            </a:pPr>
            <a:endParaRPr sz="4000" dirty="0">
              <a:latin typeface="Times New Roman"/>
              <a:cs typeface="Times New Roman"/>
            </a:endParaRPr>
          </a:p>
          <a:p>
            <a:pPr marL="491490" indent="-478790">
              <a:lnSpc>
                <a:spcPct val="100000"/>
              </a:lnSpc>
              <a:buAutoNum type="alphaUcPeriod"/>
              <a:tabLst>
                <a:tab pos="492125" algn="l"/>
              </a:tabLst>
            </a:pPr>
            <a:r>
              <a:rPr sz="3200" dirty="0">
                <a:latin typeface="Comic Sans MS"/>
                <a:cs typeface="Comic Sans MS"/>
              </a:rPr>
              <a:t>You’ve emptied </a:t>
            </a:r>
            <a:r>
              <a:rPr sz="3200" spc="-5" dirty="0">
                <a:latin typeface="Comic Sans MS"/>
                <a:cs typeface="Comic Sans MS"/>
              </a:rPr>
              <a:t>the</a:t>
            </a:r>
            <a:r>
              <a:rPr sz="3200" spc="-25" dirty="0">
                <a:latin typeface="Comic Sans MS"/>
                <a:cs typeface="Comic Sans MS"/>
              </a:rPr>
              <a:t> </a:t>
            </a:r>
            <a:r>
              <a:rPr sz="3200" spc="-5" dirty="0">
                <a:latin typeface="Comic Sans MS"/>
                <a:cs typeface="Comic Sans MS"/>
              </a:rPr>
              <a:t>dishwasher!</a:t>
            </a:r>
            <a:endParaRPr sz="3200" dirty="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Comic Sans MS"/>
              <a:buAutoNum type="alphaUcPeriod"/>
            </a:pPr>
            <a:endParaRPr sz="4000" dirty="0">
              <a:latin typeface="Times New Roman"/>
              <a:cs typeface="Times New Roman"/>
            </a:endParaRPr>
          </a:p>
          <a:p>
            <a:pPr marL="481330" indent="-468630">
              <a:lnSpc>
                <a:spcPct val="100000"/>
              </a:lnSpc>
              <a:buAutoNum type="alphaUcPeriod"/>
              <a:tabLst>
                <a:tab pos="481965" algn="l"/>
              </a:tabLst>
            </a:pPr>
            <a:r>
              <a:rPr sz="3200" dirty="0">
                <a:latin typeface="Comic Sans MS"/>
                <a:cs typeface="Comic Sans MS"/>
              </a:rPr>
              <a:t>Empty the</a:t>
            </a:r>
            <a:r>
              <a:rPr sz="3200" spc="-9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dishwasher.</a:t>
            </a:r>
          </a:p>
          <a:p>
            <a:pPr>
              <a:lnSpc>
                <a:spcPct val="100000"/>
              </a:lnSpc>
              <a:spcBef>
                <a:spcPts val="10"/>
              </a:spcBef>
              <a:buFont typeface="Comic Sans MS"/>
              <a:buAutoNum type="alphaUcPeriod"/>
            </a:pPr>
            <a:endParaRPr sz="4000" dirty="0">
              <a:latin typeface="Times New Roman"/>
              <a:cs typeface="Times New Roman"/>
            </a:endParaRPr>
          </a:p>
          <a:p>
            <a:pPr marL="529590" indent="-516890">
              <a:lnSpc>
                <a:spcPct val="100000"/>
              </a:lnSpc>
              <a:buAutoNum type="alphaUcPeriod"/>
              <a:tabLst>
                <a:tab pos="530225" algn="l"/>
              </a:tabLst>
            </a:pPr>
            <a:r>
              <a:rPr sz="3200" spc="5" dirty="0">
                <a:latin typeface="Comic Sans MS"/>
                <a:cs typeface="Comic Sans MS"/>
              </a:rPr>
              <a:t>You </a:t>
            </a:r>
            <a:r>
              <a:rPr sz="3200" spc="-5" dirty="0">
                <a:latin typeface="Comic Sans MS"/>
                <a:cs typeface="Comic Sans MS"/>
              </a:rPr>
              <a:t>did </a:t>
            </a:r>
            <a:r>
              <a:rPr sz="3200" dirty="0">
                <a:latin typeface="Comic Sans MS"/>
                <a:cs typeface="Comic Sans MS"/>
              </a:rPr>
              <a:t>empty the</a:t>
            </a:r>
            <a:r>
              <a:rPr sz="3200" spc="-95" dirty="0">
                <a:latin typeface="Comic Sans MS"/>
                <a:cs typeface="Comic Sans MS"/>
              </a:rPr>
              <a:t> </a:t>
            </a:r>
            <a:r>
              <a:rPr sz="3200" dirty="0">
                <a:latin typeface="Comic Sans MS"/>
                <a:cs typeface="Comic Sans MS"/>
              </a:rPr>
              <a:t>dishwasher.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239000" y="2057400"/>
            <a:ext cx="1905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Question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086600" y="32004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Exclamation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486400" y="42672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Command</a:t>
            </a:r>
            <a:endParaRPr lang="en-GB" sz="28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34200" y="5334000"/>
            <a:ext cx="2057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 smtClean="0">
                <a:solidFill>
                  <a:srgbClr val="FF0000"/>
                </a:solidFill>
              </a:rPr>
              <a:t>Statement</a:t>
            </a:r>
            <a:endParaRPr lang="en-GB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3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1905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58719" y="1223899"/>
            <a:ext cx="3226435" cy="64135"/>
          </a:xfrm>
          <a:custGeom>
            <a:avLst/>
            <a:gdLst/>
            <a:ahLst/>
            <a:cxnLst/>
            <a:rect l="l" t="t" r="r" b="b"/>
            <a:pathLst>
              <a:path w="3226435" h="64134">
                <a:moveTo>
                  <a:pt x="0" y="0"/>
                </a:moveTo>
                <a:lnTo>
                  <a:pt x="3226308" y="0"/>
                </a:lnTo>
                <a:lnTo>
                  <a:pt x="3226308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78739" y="1461389"/>
            <a:ext cx="6532245" cy="470725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10" dirty="0">
                <a:latin typeface="Cooper Black"/>
                <a:cs typeface="Cooper Black"/>
              </a:rPr>
              <a:t>Full</a:t>
            </a:r>
            <a:r>
              <a:rPr sz="2000" spc="-95" dirty="0">
                <a:latin typeface="Cooper Black"/>
                <a:cs typeface="Cooper Black"/>
              </a:rPr>
              <a:t> </a:t>
            </a:r>
            <a:r>
              <a:rPr sz="2000" spc="-5" dirty="0">
                <a:latin typeface="Cooper Black"/>
                <a:cs typeface="Cooper Black"/>
              </a:rPr>
              <a:t>stops</a:t>
            </a:r>
            <a:endParaRPr sz="2000">
              <a:latin typeface="Cooper Black"/>
              <a:cs typeface="Cooper Black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I go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to</a:t>
            </a:r>
            <a:r>
              <a:rPr sz="2000" spc="-11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school.</a:t>
            </a:r>
            <a:endParaRPr sz="2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ooper Black"/>
                <a:cs typeface="Cooper Black"/>
              </a:rPr>
              <a:t>Capital</a:t>
            </a:r>
            <a:r>
              <a:rPr sz="2000" spc="-90" dirty="0">
                <a:latin typeface="Cooper Black"/>
                <a:cs typeface="Cooper Black"/>
              </a:rPr>
              <a:t> </a:t>
            </a:r>
            <a:r>
              <a:rPr sz="2000" spc="-10" dirty="0">
                <a:latin typeface="Cooper Black"/>
                <a:cs typeface="Cooper Black"/>
              </a:rPr>
              <a:t>Letters</a:t>
            </a:r>
            <a:endParaRPr sz="2000">
              <a:latin typeface="Cooper Black"/>
              <a:cs typeface="Cooper Black"/>
            </a:endParaRPr>
          </a:p>
          <a:p>
            <a:pPr marL="76200">
              <a:lnSpc>
                <a:spcPct val="100000"/>
              </a:lnSpc>
              <a:spcBef>
                <a:spcPts val="465"/>
              </a:spcBef>
            </a:pP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Come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to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my house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and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you can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play with</a:t>
            </a:r>
            <a:r>
              <a:rPr sz="2000" spc="-8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Sarah</a:t>
            </a:r>
            <a:r>
              <a:rPr sz="2000" spc="-5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ooper Black"/>
                <a:cs typeface="Cooper Black"/>
              </a:rPr>
              <a:t>Question</a:t>
            </a:r>
            <a:r>
              <a:rPr sz="2000" spc="-125" dirty="0">
                <a:latin typeface="Cooper Black"/>
                <a:cs typeface="Cooper Black"/>
              </a:rPr>
              <a:t> </a:t>
            </a:r>
            <a:r>
              <a:rPr sz="2000" spc="-15" dirty="0">
                <a:latin typeface="Cooper Black"/>
                <a:cs typeface="Cooper Black"/>
              </a:rPr>
              <a:t>marks</a:t>
            </a:r>
            <a:endParaRPr sz="2000">
              <a:latin typeface="Cooper Black"/>
              <a:cs typeface="Cooper Black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2000" spc="5" dirty="0">
                <a:solidFill>
                  <a:srgbClr val="FF0000"/>
                </a:solidFill>
                <a:latin typeface="Comic Sans MS"/>
                <a:cs typeface="Comic Sans MS"/>
              </a:rPr>
              <a:t>Will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you go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with</a:t>
            </a:r>
            <a:r>
              <a:rPr sz="2000" spc="-14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me?</a:t>
            </a:r>
            <a:endParaRPr sz="2000">
              <a:latin typeface="Comic Sans MS"/>
              <a:cs typeface="Comic Sans MS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90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spcBef>
                <a:spcPts val="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spc="-5" dirty="0">
                <a:latin typeface="Cooper Black"/>
                <a:cs typeface="Cooper Black"/>
              </a:rPr>
              <a:t>Exclamation</a:t>
            </a:r>
            <a:r>
              <a:rPr sz="2000" spc="-110" dirty="0">
                <a:latin typeface="Cooper Black"/>
                <a:cs typeface="Cooper Black"/>
              </a:rPr>
              <a:t> </a:t>
            </a:r>
            <a:r>
              <a:rPr sz="2000" spc="-15" dirty="0">
                <a:latin typeface="Cooper Black"/>
                <a:cs typeface="Cooper Black"/>
              </a:rPr>
              <a:t>marks</a:t>
            </a:r>
            <a:endParaRPr sz="2000">
              <a:latin typeface="Cooper Black"/>
              <a:cs typeface="Cooper Black"/>
            </a:endParaRPr>
          </a:p>
          <a:p>
            <a:pPr marR="4110990" algn="ctr">
              <a:lnSpc>
                <a:spcPct val="100000"/>
              </a:lnSpc>
              <a:spcBef>
                <a:spcPts val="480"/>
              </a:spcBef>
            </a:pP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Hi! It’s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great</a:t>
            </a:r>
            <a:r>
              <a:rPr sz="2000" spc="-6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here!</a:t>
            </a:r>
            <a:endParaRPr sz="20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49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2000" dirty="0">
                <a:latin typeface="Cooper Black"/>
                <a:cs typeface="Cooper Black"/>
              </a:rPr>
              <a:t>Commas</a:t>
            </a:r>
            <a:endParaRPr sz="2000">
              <a:latin typeface="Cooper Black"/>
              <a:cs typeface="Cooper Black"/>
            </a:endParaRP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My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interests include reading, </a:t>
            </a:r>
            <a:r>
              <a:rPr sz="2000" dirty="0">
                <a:solidFill>
                  <a:srgbClr val="FF0000"/>
                </a:solidFill>
                <a:latin typeface="Comic Sans MS"/>
                <a:cs typeface="Comic Sans MS"/>
              </a:rPr>
              <a:t>cooking,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dogs and</a:t>
            </a:r>
            <a:r>
              <a:rPr sz="2000" spc="1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000" spc="-5" dirty="0">
                <a:solidFill>
                  <a:srgbClr val="FF0000"/>
                </a:solidFill>
                <a:latin typeface="Comic Sans MS"/>
                <a:cs typeface="Comic Sans MS"/>
              </a:rPr>
              <a:t>horses</a:t>
            </a:r>
            <a:r>
              <a:rPr sz="2000" spc="-5" dirty="0">
                <a:latin typeface="Comic Sans MS"/>
                <a:cs typeface="Comic Sans MS"/>
              </a:rPr>
              <a:t>.</a:t>
            </a:r>
            <a:endParaRPr sz="20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72541" y="260616"/>
            <a:ext cx="8031860" cy="62998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Image result for tick corr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39000" y="3657600"/>
            <a:ext cx="38100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4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Apostrophes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919095" y="1223899"/>
            <a:ext cx="3305810" cy="64135"/>
          </a:xfrm>
          <a:custGeom>
            <a:avLst/>
            <a:gdLst/>
            <a:ahLst/>
            <a:cxnLst/>
            <a:rect l="l" t="t" r="r" b="b"/>
            <a:pathLst>
              <a:path w="3305810" h="64134">
                <a:moveTo>
                  <a:pt x="0" y="0"/>
                </a:moveTo>
                <a:lnTo>
                  <a:pt x="3305555" y="0"/>
                </a:lnTo>
                <a:lnTo>
                  <a:pt x="3305555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258267" y="1298702"/>
            <a:ext cx="6572884" cy="988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4981575" algn="l"/>
              </a:tabLst>
            </a:pPr>
            <a:r>
              <a:rPr sz="3200" dirty="0">
                <a:latin typeface="Cooper Black"/>
                <a:cs typeface="Cooper Black"/>
              </a:rPr>
              <a:t>Apo</a:t>
            </a:r>
            <a:r>
              <a:rPr sz="3200" spc="10" dirty="0">
                <a:latin typeface="Cooper Black"/>
                <a:cs typeface="Cooper Black"/>
              </a:rPr>
              <a:t>s</a:t>
            </a:r>
            <a:r>
              <a:rPr sz="3200" dirty="0">
                <a:latin typeface="Cooper Black"/>
                <a:cs typeface="Cooper Black"/>
              </a:rPr>
              <a:t>t</a:t>
            </a:r>
            <a:r>
              <a:rPr sz="3200" spc="-30" dirty="0">
                <a:latin typeface="Cooper Black"/>
                <a:cs typeface="Cooper Black"/>
              </a:rPr>
              <a:t>r</a:t>
            </a:r>
            <a:r>
              <a:rPr sz="3200" spc="-5" dirty="0">
                <a:latin typeface="Cooper Black"/>
                <a:cs typeface="Cooper Black"/>
              </a:rPr>
              <a:t>op</a:t>
            </a:r>
            <a:r>
              <a:rPr sz="3200" spc="-10" dirty="0">
                <a:latin typeface="Cooper Black"/>
                <a:cs typeface="Cooper Black"/>
              </a:rPr>
              <a:t>h</a:t>
            </a:r>
            <a:r>
              <a:rPr sz="3200" spc="-5" dirty="0">
                <a:latin typeface="Cooper Black"/>
                <a:cs typeface="Cooper Black"/>
              </a:rPr>
              <a:t>e</a:t>
            </a:r>
            <a:r>
              <a:rPr sz="3200" dirty="0">
                <a:latin typeface="Cooper Black"/>
                <a:cs typeface="Cooper Black"/>
              </a:rPr>
              <a:t>s</a:t>
            </a:r>
            <a:r>
              <a:rPr sz="3200" spc="-30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indica</a:t>
            </a:r>
            <a:r>
              <a:rPr sz="3200" spc="-15" dirty="0">
                <a:latin typeface="Cooper Black"/>
                <a:cs typeface="Cooper Black"/>
              </a:rPr>
              <a:t>t</a:t>
            </a:r>
            <a:r>
              <a:rPr sz="3200" dirty="0">
                <a:latin typeface="Cooper Black"/>
                <a:cs typeface="Cooper Black"/>
              </a:rPr>
              <a:t>e	</a:t>
            </a:r>
            <a:r>
              <a:rPr sz="3200" spc="-5" dirty="0">
                <a:latin typeface="Cooper Black"/>
                <a:cs typeface="Cooper Black"/>
              </a:rPr>
              <a:t>mi</a:t>
            </a:r>
            <a:r>
              <a:rPr sz="3200" spc="-10" dirty="0">
                <a:latin typeface="Cooper Black"/>
                <a:cs typeface="Cooper Black"/>
              </a:rPr>
              <a:t>s</a:t>
            </a:r>
            <a:r>
              <a:rPr sz="3200" dirty="0">
                <a:latin typeface="Cooper Black"/>
                <a:cs typeface="Cooper Black"/>
              </a:rPr>
              <a:t>sing  </a:t>
            </a:r>
            <a:r>
              <a:rPr sz="3200" spc="-5" dirty="0">
                <a:latin typeface="Cooper Black"/>
                <a:cs typeface="Cooper Black"/>
              </a:rPr>
              <a:t>letters/contractions.</a:t>
            </a:r>
            <a:endParaRPr sz="3200">
              <a:latin typeface="Cooper Black"/>
              <a:cs typeface="Cooper Blac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810001" y="2952496"/>
            <a:ext cx="1230630" cy="1090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is</a:t>
            </a:r>
            <a:r>
              <a:rPr sz="3200" spc="-9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not</a:t>
            </a:r>
            <a:endParaRPr sz="3200">
              <a:latin typeface="Comic Sans MS"/>
              <a:cs typeface="Comic Sans MS"/>
            </a:endParaRPr>
          </a:p>
          <a:p>
            <a:pPr marL="25781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I</a:t>
            </a:r>
            <a:r>
              <a:rPr sz="3200" spc="-9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will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695793" y="2952496"/>
            <a:ext cx="815340" cy="10902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 indent="-28575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isn’t</a:t>
            </a:r>
            <a:endParaRPr sz="3200">
              <a:latin typeface="Comic Sans MS"/>
              <a:cs typeface="Comic Sans MS"/>
            </a:endParaRPr>
          </a:p>
          <a:p>
            <a:pPr marL="40640">
              <a:lnSpc>
                <a:spcPct val="100000"/>
              </a:lnSpc>
              <a:spcBef>
                <a:spcPts val="770"/>
              </a:spcBef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I’ll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58267" y="4713351"/>
            <a:ext cx="7186295" cy="16706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sz="3200" spc="-5" dirty="0">
                <a:latin typeface="Cooper Black"/>
                <a:cs typeface="Cooper Black"/>
              </a:rPr>
              <a:t>Apostrophes indicate</a:t>
            </a:r>
            <a:r>
              <a:rPr sz="3200" spc="-30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possession.</a:t>
            </a:r>
            <a:endParaRPr sz="3200">
              <a:latin typeface="Cooper Black"/>
              <a:cs typeface="Cooper Black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4600">
              <a:latin typeface="Times New Roman"/>
              <a:cs typeface="Times New Roman"/>
            </a:endParaRPr>
          </a:p>
          <a:p>
            <a:pPr marL="3063875">
              <a:lnSpc>
                <a:spcPct val="100000"/>
              </a:lnSpc>
            </a:pP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the dog’s</a:t>
            </a:r>
            <a:r>
              <a:rPr sz="3200" spc="-7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bowl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43272" y="3235070"/>
            <a:ext cx="936625" cy="100330"/>
          </a:xfrm>
          <a:custGeom>
            <a:avLst/>
            <a:gdLst/>
            <a:ahLst/>
            <a:cxnLst/>
            <a:rect l="l" t="t" r="r" b="b"/>
            <a:pathLst>
              <a:path w="936625" h="100329">
                <a:moveTo>
                  <a:pt x="917339" y="49910"/>
                </a:moveTo>
                <a:lnTo>
                  <a:pt x="848105" y="90296"/>
                </a:lnTo>
                <a:lnTo>
                  <a:pt x="845819" y="91566"/>
                </a:lnTo>
                <a:lnTo>
                  <a:pt x="845057" y="94487"/>
                </a:lnTo>
                <a:lnTo>
                  <a:pt x="846454" y="96774"/>
                </a:lnTo>
                <a:lnTo>
                  <a:pt x="847725" y="99059"/>
                </a:lnTo>
                <a:lnTo>
                  <a:pt x="850646" y="99821"/>
                </a:lnTo>
                <a:lnTo>
                  <a:pt x="852931" y="98425"/>
                </a:lnTo>
                <a:lnTo>
                  <a:pt x="927842" y="54737"/>
                </a:lnTo>
                <a:lnTo>
                  <a:pt x="926718" y="54737"/>
                </a:lnTo>
                <a:lnTo>
                  <a:pt x="926718" y="53975"/>
                </a:lnTo>
                <a:lnTo>
                  <a:pt x="924305" y="53975"/>
                </a:lnTo>
                <a:lnTo>
                  <a:pt x="917339" y="49910"/>
                </a:lnTo>
                <a:close/>
              </a:path>
              <a:path w="936625" h="100329">
                <a:moveTo>
                  <a:pt x="909283" y="45212"/>
                </a:moveTo>
                <a:lnTo>
                  <a:pt x="0" y="45212"/>
                </a:lnTo>
                <a:lnTo>
                  <a:pt x="0" y="54737"/>
                </a:lnTo>
                <a:lnTo>
                  <a:pt x="909065" y="54737"/>
                </a:lnTo>
                <a:lnTo>
                  <a:pt x="917339" y="49910"/>
                </a:lnTo>
                <a:lnTo>
                  <a:pt x="909283" y="45212"/>
                </a:lnTo>
                <a:close/>
              </a:path>
              <a:path w="936625" h="100329">
                <a:moveTo>
                  <a:pt x="928059" y="45212"/>
                </a:moveTo>
                <a:lnTo>
                  <a:pt x="926718" y="45212"/>
                </a:lnTo>
                <a:lnTo>
                  <a:pt x="926718" y="54737"/>
                </a:lnTo>
                <a:lnTo>
                  <a:pt x="927842" y="54737"/>
                </a:lnTo>
                <a:lnTo>
                  <a:pt x="936116" y="49911"/>
                </a:lnTo>
                <a:lnTo>
                  <a:pt x="928059" y="45212"/>
                </a:lnTo>
                <a:close/>
              </a:path>
              <a:path w="936625" h="100329">
                <a:moveTo>
                  <a:pt x="924305" y="45846"/>
                </a:moveTo>
                <a:lnTo>
                  <a:pt x="917339" y="49910"/>
                </a:lnTo>
                <a:lnTo>
                  <a:pt x="924305" y="53975"/>
                </a:lnTo>
                <a:lnTo>
                  <a:pt x="924305" y="45846"/>
                </a:lnTo>
                <a:close/>
              </a:path>
              <a:path w="936625" h="100329">
                <a:moveTo>
                  <a:pt x="926718" y="45846"/>
                </a:moveTo>
                <a:lnTo>
                  <a:pt x="924305" y="45846"/>
                </a:lnTo>
                <a:lnTo>
                  <a:pt x="924305" y="53975"/>
                </a:lnTo>
                <a:lnTo>
                  <a:pt x="926718" y="53975"/>
                </a:lnTo>
                <a:lnTo>
                  <a:pt x="926718" y="45846"/>
                </a:lnTo>
                <a:close/>
              </a:path>
              <a:path w="936625" h="100329">
                <a:moveTo>
                  <a:pt x="850646" y="0"/>
                </a:moveTo>
                <a:lnTo>
                  <a:pt x="847725" y="762"/>
                </a:lnTo>
                <a:lnTo>
                  <a:pt x="846454" y="3048"/>
                </a:lnTo>
                <a:lnTo>
                  <a:pt x="845057" y="5333"/>
                </a:lnTo>
                <a:lnTo>
                  <a:pt x="845819" y="8254"/>
                </a:lnTo>
                <a:lnTo>
                  <a:pt x="848105" y="9525"/>
                </a:lnTo>
                <a:lnTo>
                  <a:pt x="917339" y="49910"/>
                </a:lnTo>
                <a:lnTo>
                  <a:pt x="924305" y="45846"/>
                </a:lnTo>
                <a:lnTo>
                  <a:pt x="926718" y="45846"/>
                </a:lnTo>
                <a:lnTo>
                  <a:pt x="926718" y="45212"/>
                </a:lnTo>
                <a:lnTo>
                  <a:pt x="928059" y="45212"/>
                </a:lnTo>
                <a:lnTo>
                  <a:pt x="852931" y="1396"/>
                </a:lnTo>
                <a:lnTo>
                  <a:pt x="850646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340859" y="3739134"/>
            <a:ext cx="936625" cy="100330"/>
          </a:xfrm>
          <a:custGeom>
            <a:avLst/>
            <a:gdLst/>
            <a:ahLst/>
            <a:cxnLst/>
            <a:rect l="l" t="t" r="r" b="b"/>
            <a:pathLst>
              <a:path w="936625" h="100329">
                <a:moveTo>
                  <a:pt x="917212" y="49911"/>
                </a:moveTo>
                <a:lnTo>
                  <a:pt x="847978" y="90297"/>
                </a:lnTo>
                <a:lnTo>
                  <a:pt x="845692" y="91567"/>
                </a:lnTo>
                <a:lnTo>
                  <a:pt x="844930" y="94488"/>
                </a:lnTo>
                <a:lnTo>
                  <a:pt x="846327" y="96774"/>
                </a:lnTo>
                <a:lnTo>
                  <a:pt x="847598" y="99060"/>
                </a:lnTo>
                <a:lnTo>
                  <a:pt x="850518" y="99822"/>
                </a:lnTo>
                <a:lnTo>
                  <a:pt x="852804" y="98425"/>
                </a:lnTo>
                <a:lnTo>
                  <a:pt x="928047" y="54610"/>
                </a:lnTo>
                <a:lnTo>
                  <a:pt x="926591" y="54610"/>
                </a:lnTo>
                <a:lnTo>
                  <a:pt x="926591" y="53975"/>
                </a:lnTo>
                <a:lnTo>
                  <a:pt x="924178" y="53975"/>
                </a:lnTo>
                <a:lnTo>
                  <a:pt x="917212" y="49911"/>
                </a:lnTo>
                <a:close/>
              </a:path>
              <a:path w="936625" h="100329">
                <a:moveTo>
                  <a:pt x="908938" y="45085"/>
                </a:moveTo>
                <a:lnTo>
                  <a:pt x="0" y="45085"/>
                </a:lnTo>
                <a:lnTo>
                  <a:pt x="0" y="54610"/>
                </a:lnTo>
                <a:lnTo>
                  <a:pt x="909156" y="54610"/>
                </a:lnTo>
                <a:lnTo>
                  <a:pt x="917212" y="49911"/>
                </a:lnTo>
                <a:lnTo>
                  <a:pt x="908938" y="45085"/>
                </a:lnTo>
                <a:close/>
              </a:path>
              <a:path w="936625" h="100329">
                <a:moveTo>
                  <a:pt x="927829" y="45085"/>
                </a:moveTo>
                <a:lnTo>
                  <a:pt x="926591" y="45085"/>
                </a:lnTo>
                <a:lnTo>
                  <a:pt x="926591" y="54610"/>
                </a:lnTo>
                <a:lnTo>
                  <a:pt x="928047" y="54610"/>
                </a:lnTo>
                <a:lnTo>
                  <a:pt x="936116" y="49911"/>
                </a:lnTo>
                <a:lnTo>
                  <a:pt x="927829" y="45085"/>
                </a:lnTo>
                <a:close/>
              </a:path>
              <a:path w="936625" h="100329">
                <a:moveTo>
                  <a:pt x="924178" y="45847"/>
                </a:moveTo>
                <a:lnTo>
                  <a:pt x="917212" y="49911"/>
                </a:lnTo>
                <a:lnTo>
                  <a:pt x="924178" y="53975"/>
                </a:lnTo>
                <a:lnTo>
                  <a:pt x="924178" y="45847"/>
                </a:lnTo>
                <a:close/>
              </a:path>
              <a:path w="936625" h="100329">
                <a:moveTo>
                  <a:pt x="926591" y="45847"/>
                </a:moveTo>
                <a:lnTo>
                  <a:pt x="924178" y="45847"/>
                </a:lnTo>
                <a:lnTo>
                  <a:pt x="924178" y="53975"/>
                </a:lnTo>
                <a:lnTo>
                  <a:pt x="926591" y="53975"/>
                </a:lnTo>
                <a:lnTo>
                  <a:pt x="926591" y="45847"/>
                </a:lnTo>
                <a:close/>
              </a:path>
              <a:path w="936625" h="100329">
                <a:moveTo>
                  <a:pt x="850518" y="0"/>
                </a:moveTo>
                <a:lnTo>
                  <a:pt x="847598" y="762"/>
                </a:lnTo>
                <a:lnTo>
                  <a:pt x="846327" y="3048"/>
                </a:lnTo>
                <a:lnTo>
                  <a:pt x="844930" y="5334"/>
                </a:lnTo>
                <a:lnTo>
                  <a:pt x="845692" y="8255"/>
                </a:lnTo>
                <a:lnTo>
                  <a:pt x="847978" y="9525"/>
                </a:lnTo>
                <a:lnTo>
                  <a:pt x="917212" y="49911"/>
                </a:lnTo>
                <a:lnTo>
                  <a:pt x="924178" y="45847"/>
                </a:lnTo>
                <a:lnTo>
                  <a:pt x="926591" y="45847"/>
                </a:lnTo>
                <a:lnTo>
                  <a:pt x="926591" y="45085"/>
                </a:lnTo>
                <a:lnTo>
                  <a:pt x="927829" y="45085"/>
                </a:lnTo>
                <a:lnTo>
                  <a:pt x="852804" y="1397"/>
                </a:lnTo>
                <a:lnTo>
                  <a:pt x="850518" y="0"/>
                </a:lnTo>
                <a:close/>
              </a:path>
            </a:pathLst>
          </a:custGeom>
          <a:solidFill>
            <a:srgbClr val="497DBA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81025" y="252412"/>
            <a:ext cx="7981950" cy="63531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TextBox 2"/>
          <p:cNvSpPr txBox="1"/>
          <p:nvPr/>
        </p:nvSpPr>
        <p:spPr>
          <a:xfrm>
            <a:off x="4953000" y="4953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I have</a:t>
            </a:r>
            <a:endParaRPr lang="en-GB" sz="2400" dirty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029200" y="5715000"/>
            <a:ext cx="1447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FF0000"/>
                </a:solidFill>
              </a:rPr>
              <a:t>I will</a:t>
            </a:r>
            <a:endParaRPr lang="en-GB" sz="2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3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1270" algn="ctr">
              <a:lnSpc>
                <a:spcPct val="100000"/>
              </a:lnSpc>
            </a:pPr>
            <a:r>
              <a:rPr sz="4000" spc="-70" dirty="0">
                <a:latin typeface="Cooper Black"/>
                <a:cs typeface="Cooper Black"/>
              </a:rPr>
              <a:t>Word</a:t>
            </a:r>
            <a:r>
              <a:rPr sz="4000" spc="-5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classes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90878"/>
            <a:ext cx="7839075" cy="40252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0" dirty="0">
                <a:latin typeface="Cooper Black"/>
                <a:cs typeface="Cooper Black"/>
              </a:rPr>
              <a:t>Nouns</a:t>
            </a:r>
            <a:endParaRPr sz="2800">
              <a:latin typeface="Cooper Black"/>
              <a:cs typeface="Cooper Black"/>
            </a:endParaRPr>
          </a:p>
          <a:p>
            <a:pPr marL="1395095">
              <a:lnSpc>
                <a:spcPct val="100000"/>
              </a:lnSpc>
              <a:spcBef>
                <a:spcPts val="63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cat,</a:t>
            </a:r>
            <a:r>
              <a:rPr sz="2800" spc="-65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mic Sans MS"/>
                <a:cs typeface="Comic Sans MS"/>
              </a:rPr>
              <a:t>Ben</a:t>
            </a:r>
            <a:endParaRPr sz="2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0" dirty="0">
                <a:latin typeface="Cooper Black"/>
                <a:cs typeface="Cooper Black"/>
              </a:rPr>
              <a:t>Adjectives.</a:t>
            </a:r>
            <a:endParaRPr sz="2800">
              <a:latin typeface="Cooper Black"/>
              <a:cs typeface="Cooper Black"/>
            </a:endParaRPr>
          </a:p>
          <a:p>
            <a:pPr marL="1395095">
              <a:lnSpc>
                <a:spcPct val="100000"/>
              </a:lnSpc>
              <a:spcBef>
                <a:spcPts val="610"/>
              </a:spcBef>
            </a:pPr>
            <a:r>
              <a:rPr sz="2800" spc="-10" dirty="0">
                <a:solidFill>
                  <a:srgbClr val="FF0000"/>
                </a:solidFill>
                <a:latin typeface="Comic Sans MS"/>
                <a:cs typeface="Comic Sans MS"/>
              </a:rPr>
              <a:t>red</a:t>
            </a:r>
            <a:endParaRPr sz="2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60" dirty="0">
                <a:latin typeface="Cooper Black"/>
                <a:cs typeface="Cooper Black"/>
              </a:rPr>
              <a:t>Verbs</a:t>
            </a:r>
            <a:endParaRPr sz="2800">
              <a:latin typeface="Cooper Black"/>
              <a:cs typeface="Cooper Black"/>
            </a:endParaRPr>
          </a:p>
          <a:p>
            <a:pPr marL="1501775">
              <a:lnSpc>
                <a:spcPct val="100000"/>
              </a:lnSpc>
              <a:spcBef>
                <a:spcPts val="635"/>
              </a:spcBef>
              <a:tabLst>
                <a:tab pos="2479040" algn="l"/>
              </a:tabLst>
            </a:pPr>
            <a:r>
              <a:rPr sz="2800" spc="-10" dirty="0">
                <a:solidFill>
                  <a:srgbClr val="FF0000"/>
                </a:solidFill>
                <a:latin typeface="Comic Sans MS"/>
                <a:cs typeface="Comic Sans MS"/>
              </a:rPr>
              <a:t>kick,	</a:t>
            </a: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feel</a:t>
            </a:r>
            <a:endParaRPr sz="28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71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2800" spc="-25" dirty="0">
                <a:latin typeface="Cooper Black"/>
                <a:cs typeface="Cooper Black"/>
              </a:rPr>
              <a:t>Adverbs</a:t>
            </a:r>
            <a:endParaRPr sz="2800">
              <a:latin typeface="Cooper Black"/>
              <a:cs typeface="Cooper Black"/>
            </a:endParaRPr>
          </a:p>
          <a:p>
            <a:pPr marL="1524635">
              <a:lnSpc>
                <a:spcPct val="100000"/>
              </a:lnSpc>
              <a:spcBef>
                <a:spcPts val="645"/>
              </a:spcBef>
            </a:pPr>
            <a:r>
              <a:rPr sz="2800" spc="-5" dirty="0">
                <a:solidFill>
                  <a:srgbClr val="FF0000"/>
                </a:solidFill>
                <a:latin typeface="Comic Sans MS"/>
                <a:cs typeface="Comic Sans MS"/>
              </a:rPr>
              <a:t>peacefully, carefully, tomorrow,</a:t>
            </a:r>
            <a:r>
              <a:rPr sz="2800" spc="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2800" spc="-10" dirty="0">
                <a:solidFill>
                  <a:srgbClr val="FF0000"/>
                </a:solidFill>
                <a:latin typeface="Comic Sans MS"/>
                <a:cs typeface="Comic Sans MS"/>
              </a:rPr>
              <a:t>today</a:t>
            </a:r>
            <a:endParaRPr sz="28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14806" y="578992"/>
            <a:ext cx="7313930" cy="6832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dirty="0">
                <a:latin typeface="Cooper Black"/>
                <a:cs typeface="Cooper Black"/>
              </a:rPr>
              <a:t>The Aims Of </a:t>
            </a:r>
            <a:r>
              <a:rPr spc="-5" dirty="0">
                <a:latin typeface="Cooper Black"/>
                <a:cs typeface="Cooper Black"/>
              </a:rPr>
              <a:t>This</a:t>
            </a:r>
            <a:r>
              <a:rPr spc="-100" dirty="0">
                <a:latin typeface="Cooper Black"/>
                <a:cs typeface="Cooper Black"/>
              </a:rPr>
              <a:t> </a:t>
            </a:r>
            <a:r>
              <a:rPr spc="-25" dirty="0">
                <a:latin typeface="Cooper Black"/>
                <a:cs typeface="Cooper Black"/>
              </a:rPr>
              <a:t>Evening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2002154"/>
            <a:ext cx="8012430" cy="3395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791210" indent="-342900">
              <a:lnSpc>
                <a:spcPct val="9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10" dirty="0">
                <a:latin typeface="Cooper Black"/>
                <a:cs typeface="Cooper Black"/>
              </a:rPr>
              <a:t>To </a:t>
            </a:r>
            <a:r>
              <a:rPr sz="3200" spc="-10" dirty="0">
                <a:latin typeface="Cooper Black"/>
                <a:cs typeface="Cooper Black"/>
              </a:rPr>
              <a:t>tell </a:t>
            </a:r>
            <a:r>
              <a:rPr sz="3200" spc="-45" dirty="0">
                <a:latin typeface="Cooper Black"/>
                <a:cs typeface="Cooper Black"/>
              </a:rPr>
              <a:t>you </a:t>
            </a:r>
            <a:r>
              <a:rPr sz="3200" dirty="0">
                <a:latin typeface="Cooper Black"/>
                <a:cs typeface="Cooper Black"/>
              </a:rPr>
              <a:t>about the </a:t>
            </a:r>
            <a:r>
              <a:rPr sz="3200" spc="-30" dirty="0">
                <a:latin typeface="Cooper Black"/>
                <a:cs typeface="Cooper Black"/>
              </a:rPr>
              <a:t>grammar,  </a:t>
            </a:r>
            <a:r>
              <a:rPr sz="3200" dirty="0">
                <a:latin typeface="Cooper Black"/>
                <a:cs typeface="Cooper Black"/>
              </a:rPr>
              <a:t>punctuation and spelling  expectations </a:t>
            </a:r>
            <a:r>
              <a:rPr sz="3200" spc="-20" dirty="0">
                <a:latin typeface="Cooper Black"/>
                <a:cs typeface="Cooper Black"/>
              </a:rPr>
              <a:t>for </a:t>
            </a:r>
            <a:r>
              <a:rPr sz="3200" spc="-5" dirty="0">
                <a:latin typeface="Cooper Black"/>
                <a:cs typeface="Cooper Black"/>
              </a:rPr>
              <a:t>each </a:t>
            </a:r>
            <a:r>
              <a:rPr sz="3200" spc="-30" dirty="0">
                <a:latin typeface="Cooper Black"/>
                <a:cs typeface="Cooper Black"/>
              </a:rPr>
              <a:t>year</a:t>
            </a:r>
            <a:r>
              <a:rPr sz="3200" spc="-60" dirty="0">
                <a:latin typeface="Cooper Black"/>
                <a:cs typeface="Cooper Black"/>
              </a:rPr>
              <a:t> </a:t>
            </a:r>
            <a:r>
              <a:rPr sz="3200" spc="-10" dirty="0">
                <a:latin typeface="Cooper Black"/>
                <a:cs typeface="Cooper Black"/>
              </a:rPr>
              <a:t>group.</a:t>
            </a:r>
            <a:endParaRPr sz="3200" dirty="0">
              <a:latin typeface="Cooper Black"/>
              <a:cs typeface="Cooper Black"/>
            </a:endParaRPr>
          </a:p>
          <a:p>
            <a:pPr marL="355600" marR="228600" indent="-342900">
              <a:lnSpc>
                <a:spcPts val="3460"/>
              </a:lnSpc>
              <a:spcBef>
                <a:spcPts val="81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10" dirty="0">
                <a:latin typeface="Cooper Black"/>
                <a:cs typeface="Cooper Black"/>
              </a:rPr>
              <a:t>To </a:t>
            </a:r>
            <a:r>
              <a:rPr sz="3200" spc="-10" dirty="0">
                <a:latin typeface="Cooper Black"/>
                <a:cs typeface="Cooper Black"/>
              </a:rPr>
              <a:t>share </a:t>
            </a:r>
            <a:r>
              <a:rPr sz="3200" spc="5" dirty="0">
                <a:latin typeface="Cooper Black"/>
                <a:cs typeface="Cooper Black"/>
              </a:rPr>
              <a:t>the </a:t>
            </a:r>
            <a:r>
              <a:rPr sz="3200" spc="-5" dirty="0">
                <a:latin typeface="Cooper Black"/>
                <a:cs typeface="Cooper Black"/>
              </a:rPr>
              <a:t>terminology </a:t>
            </a:r>
            <a:r>
              <a:rPr sz="3200" dirty="0">
                <a:latin typeface="Cooper Black"/>
                <a:cs typeface="Cooper Black"/>
              </a:rPr>
              <a:t>used </a:t>
            </a:r>
            <a:r>
              <a:rPr sz="3200" spc="-5" dirty="0">
                <a:latin typeface="Cooper Black"/>
                <a:cs typeface="Cooper Black"/>
              </a:rPr>
              <a:t>in  </a:t>
            </a:r>
            <a:r>
              <a:rPr sz="3200" spc="-25" dirty="0">
                <a:latin typeface="Cooper Black"/>
                <a:cs typeface="Cooper Black"/>
              </a:rPr>
              <a:t>grammar, </a:t>
            </a:r>
            <a:r>
              <a:rPr sz="3200" dirty="0">
                <a:latin typeface="Cooper Black"/>
                <a:cs typeface="Cooper Black"/>
              </a:rPr>
              <a:t>punctuation and</a:t>
            </a:r>
            <a:r>
              <a:rPr sz="3200" spc="-25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spelling.</a:t>
            </a:r>
            <a:endParaRPr sz="3200" dirty="0">
              <a:latin typeface="Cooper Black"/>
              <a:cs typeface="Cooper Black"/>
            </a:endParaRPr>
          </a:p>
          <a:p>
            <a:pPr marL="355600" marR="5080" indent="-342900">
              <a:lnSpc>
                <a:spcPct val="9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sz="3200" spc="-110" dirty="0" smtClean="0">
                <a:latin typeface="Cooper Black"/>
                <a:cs typeface="Cooper Black"/>
              </a:rPr>
              <a:t>Have a go yourself!</a:t>
            </a:r>
          </a:p>
          <a:p>
            <a:pPr marL="355600" marR="5080" indent="-342900">
              <a:lnSpc>
                <a:spcPct val="9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sz="3200" spc="-110" dirty="0" smtClean="0">
                <a:latin typeface="Cooper Black"/>
                <a:cs typeface="Cooper Black"/>
              </a:rPr>
              <a:t>Questions and helpful tips for home!</a:t>
            </a:r>
            <a:endParaRPr sz="3200" dirty="0">
              <a:latin typeface="Cooper Black"/>
              <a:cs typeface="Coope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22782" y="260629"/>
            <a:ext cx="7277608" cy="615010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Picture 2" descr="Image result for tick corr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2819400"/>
            <a:ext cx="381000" cy="381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/>
          <p:cNvPicPr>
            <a:picLocks noChangeAspect="1" noChangeArrowheads="1"/>
          </p:cNvPicPr>
          <p:nvPr/>
        </p:nvPicPr>
        <p:blipFill>
          <a:blip r:embed="rId2" cstate="print"/>
          <a:srcRect l="21669" t="33333" r="29722" b="16667"/>
          <a:stretch>
            <a:fillRect/>
          </a:stretch>
        </p:blipFill>
        <p:spPr bwMode="auto">
          <a:xfrm>
            <a:off x="533400" y="914400"/>
            <a:ext cx="8305800" cy="525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Image result for tick correct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52600"/>
            <a:ext cx="381000" cy="381000"/>
          </a:xfrm>
          <a:prstGeom prst="rect">
            <a:avLst/>
          </a:prstGeom>
          <a:noFill/>
        </p:spPr>
      </p:pic>
      <p:cxnSp>
        <p:nvCxnSpPr>
          <p:cNvPr id="8" name="Straight Connector 7"/>
          <p:cNvCxnSpPr/>
          <p:nvPr/>
        </p:nvCxnSpPr>
        <p:spPr>
          <a:xfrm>
            <a:off x="2667000" y="5638800"/>
            <a:ext cx="6858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6477000" y="5715000"/>
            <a:ext cx="685800" cy="0"/>
          </a:xfrm>
          <a:prstGeom prst="line">
            <a:avLst/>
          </a:prstGeom>
          <a:ln w="444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4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Sentence</a:t>
            </a:r>
            <a:r>
              <a:rPr sz="4000" spc="-50" dirty="0">
                <a:latin typeface="Cooper Black"/>
                <a:cs typeface="Cooper Black"/>
              </a:rPr>
              <a:t> </a:t>
            </a:r>
            <a:r>
              <a:rPr sz="4000" spc="-5" dirty="0">
                <a:latin typeface="Cooper Black"/>
                <a:cs typeface="Cooper Black"/>
              </a:rPr>
              <a:t>Types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2588386" y="1223899"/>
            <a:ext cx="3967479" cy="64135"/>
          </a:xfrm>
          <a:custGeom>
            <a:avLst/>
            <a:gdLst/>
            <a:ahLst/>
            <a:cxnLst/>
            <a:rect l="l" t="t" r="r" b="b"/>
            <a:pathLst>
              <a:path w="3967479" h="64134">
                <a:moveTo>
                  <a:pt x="0" y="0"/>
                </a:moveTo>
                <a:lnTo>
                  <a:pt x="3966971" y="0"/>
                </a:lnTo>
                <a:lnTo>
                  <a:pt x="3966971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33346"/>
            <a:ext cx="7747634" cy="39128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5" dirty="0">
                <a:latin typeface="Cooper Black"/>
                <a:cs typeface="Cooper Black"/>
              </a:rPr>
              <a:t>Simple</a:t>
            </a:r>
            <a:r>
              <a:rPr sz="3200" spc="-75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sentence</a:t>
            </a:r>
            <a:endParaRPr sz="3200">
              <a:latin typeface="Cooper Black"/>
              <a:cs typeface="Cooper Black"/>
            </a:endParaRPr>
          </a:p>
          <a:p>
            <a:pPr marL="1223010">
              <a:lnSpc>
                <a:spcPct val="100000"/>
              </a:lnSpc>
              <a:spcBef>
                <a:spcPts val="705"/>
              </a:spcBef>
            </a:pP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The dragon 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guarded </a:t>
            </a: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the</a:t>
            </a:r>
            <a:r>
              <a:rPr sz="3200" spc="-40" dirty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cave.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83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ooper Black"/>
                <a:cs typeface="Cooper Black"/>
              </a:rPr>
              <a:t>Compound</a:t>
            </a:r>
            <a:r>
              <a:rPr sz="3200" spc="-110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sentence</a:t>
            </a:r>
            <a:endParaRPr sz="3200">
              <a:latin typeface="Cooper Black"/>
              <a:cs typeface="Cooper Black"/>
            </a:endParaRPr>
          </a:p>
          <a:p>
            <a:pPr marL="12700" marR="5080">
              <a:lnSpc>
                <a:spcPct val="100000"/>
              </a:lnSpc>
              <a:spcBef>
                <a:spcPts val="705"/>
              </a:spcBef>
            </a:pPr>
            <a:r>
              <a:rPr sz="3200" spc="-5" dirty="0">
                <a:solidFill>
                  <a:srgbClr val="006FC0"/>
                </a:solidFill>
                <a:latin typeface="Comic Sans MS"/>
                <a:cs typeface="Comic Sans MS"/>
              </a:rPr>
              <a:t>The dragon </a:t>
            </a:r>
            <a:r>
              <a:rPr sz="3200" dirty="0">
                <a:solidFill>
                  <a:srgbClr val="006FC0"/>
                </a:solidFill>
                <a:latin typeface="Comic Sans MS"/>
                <a:cs typeface="Comic Sans MS"/>
              </a:rPr>
              <a:t>guarded </a:t>
            </a:r>
            <a:r>
              <a:rPr sz="3200" spc="-5" dirty="0">
                <a:solidFill>
                  <a:srgbClr val="006FC0"/>
                </a:solidFill>
                <a:latin typeface="Comic Sans MS"/>
                <a:cs typeface="Comic Sans MS"/>
              </a:rPr>
              <a:t>the </a:t>
            </a:r>
            <a:r>
              <a:rPr sz="3200" dirty="0">
                <a:solidFill>
                  <a:srgbClr val="006FC0"/>
                </a:solidFill>
                <a:latin typeface="Comic Sans MS"/>
                <a:cs typeface="Comic Sans MS"/>
              </a:rPr>
              <a:t>cave 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and </a:t>
            </a:r>
            <a:r>
              <a:rPr sz="3200" spc="-5" dirty="0">
                <a:solidFill>
                  <a:srgbClr val="006FC0"/>
                </a:solidFill>
                <a:latin typeface="Comic Sans MS"/>
                <a:cs typeface="Comic Sans MS"/>
              </a:rPr>
              <a:t>he  </a:t>
            </a:r>
            <a:r>
              <a:rPr sz="3200" dirty="0">
                <a:solidFill>
                  <a:srgbClr val="006FC0"/>
                </a:solidFill>
                <a:latin typeface="Comic Sans MS"/>
                <a:cs typeface="Comic Sans MS"/>
              </a:rPr>
              <a:t>scratched </a:t>
            </a:r>
            <a:r>
              <a:rPr sz="3200" spc="-5" dirty="0">
                <a:solidFill>
                  <a:srgbClr val="006FC0"/>
                </a:solidFill>
                <a:latin typeface="Comic Sans MS"/>
                <a:cs typeface="Comic Sans MS"/>
              </a:rPr>
              <a:t>the </a:t>
            </a:r>
            <a:r>
              <a:rPr sz="3200" dirty="0">
                <a:solidFill>
                  <a:srgbClr val="006FC0"/>
                </a:solidFill>
                <a:latin typeface="Comic Sans MS"/>
                <a:cs typeface="Comic Sans MS"/>
              </a:rPr>
              <a:t>ground </a:t>
            </a:r>
            <a:r>
              <a:rPr sz="3200" spc="-5" dirty="0">
                <a:solidFill>
                  <a:srgbClr val="006FC0"/>
                </a:solidFill>
                <a:latin typeface="Comic Sans MS"/>
                <a:cs typeface="Comic Sans MS"/>
              </a:rPr>
              <a:t>near the</a:t>
            </a:r>
            <a:r>
              <a:rPr sz="3200" spc="-25" dirty="0">
                <a:solidFill>
                  <a:srgbClr val="006FC0"/>
                </a:solidFill>
                <a:latin typeface="Comic Sans MS"/>
                <a:cs typeface="Comic Sans MS"/>
              </a:rPr>
              <a:t> </a:t>
            </a:r>
            <a:r>
              <a:rPr sz="3200" dirty="0">
                <a:solidFill>
                  <a:srgbClr val="006FC0"/>
                </a:solidFill>
                <a:latin typeface="Comic Sans MS"/>
                <a:cs typeface="Comic Sans MS"/>
              </a:rPr>
              <a:t>entrance.</a:t>
            </a:r>
            <a:endParaRPr sz="32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80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ooper Black"/>
                <a:cs typeface="Cooper Black"/>
              </a:rPr>
              <a:t>Conjunctions</a:t>
            </a:r>
            <a:endParaRPr sz="3200">
              <a:latin typeface="Cooper Black"/>
              <a:cs typeface="Cooper Black"/>
            </a:endParaRPr>
          </a:p>
          <a:p>
            <a:pPr marL="520065">
              <a:lnSpc>
                <a:spcPct val="100000"/>
              </a:lnSpc>
              <a:spcBef>
                <a:spcPts val="745"/>
              </a:spcBef>
              <a:tabLst>
                <a:tab pos="2522220" algn="l"/>
                <a:tab pos="3545204" algn="l"/>
              </a:tabLst>
            </a:pP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because	</a:t>
            </a:r>
            <a:r>
              <a:rPr sz="3200" dirty="0">
                <a:solidFill>
                  <a:srgbClr val="FF0000"/>
                </a:solidFill>
                <a:latin typeface="Comic Sans MS"/>
                <a:cs typeface="Comic Sans MS"/>
              </a:rPr>
              <a:t>so	</a:t>
            </a:r>
            <a:r>
              <a:rPr sz="3200" spc="-5" dirty="0">
                <a:solidFill>
                  <a:srgbClr val="FF0000"/>
                </a:solidFill>
                <a:latin typeface="Comic Sans MS"/>
                <a:cs typeface="Comic Sans MS"/>
              </a:rPr>
              <a:t>but</a:t>
            </a:r>
            <a:endParaRPr sz="32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</a:t>
            </a:r>
            <a:r>
              <a:rPr sz="4000" spc="-3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Punctuation</a:t>
            </a:r>
            <a:endParaRPr sz="4000">
              <a:latin typeface="Cooper Black"/>
              <a:cs typeface="Cooper Black"/>
            </a:endParaRPr>
          </a:p>
          <a:p>
            <a:pPr marL="1270" algn="ctr">
              <a:lnSpc>
                <a:spcPct val="100000"/>
              </a:lnSpc>
            </a:pPr>
            <a:r>
              <a:rPr sz="4000" spc="-100" dirty="0">
                <a:latin typeface="Cooper Black"/>
                <a:cs typeface="Cooper Black"/>
              </a:rPr>
              <a:t>Verb</a:t>
            </a:r>
            <a:r>
              <a:rPr sz="4000" spc="-70" dirty="0">
                <a:latin typeface="Cooper Black"/>
                <a:cs typeface="Cooper Black"/>
              </a:rPr>
              <a:t> </a:t>
            </a:r>
            <a:r>
              <a:rPr sz="4000" spc="-10" dirty="0">
                <a:latin typeface="Cooper Black"/>
                <a:cs typeface="Cooper Black"/>
              </a:rPr>
              <a:t>tenses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097402" y="1223899"/>
            <a:ext cx="2947670" cy="64135"/>
          </a:xfrm>
          <a:custGeom>
            <a:avLst/>
            <a:gdLst/>
            <a:ahLst/>
            <a:cxnLst/>
            <a:rect l="l" t="t" r="r" b="b"/>
            <a:pathLst>
              <a:path w="2947670" h="64134">
                <a:moveTo>
                  <a:pt x="0" y="0"/>
                </a:moveTo>
                <a:lnTo>
                  <a:pt x="2947416" y="0"/>
                </a:lnTo>
                <a:lnTo>
                  <a:pt x="2947416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940305"/>
            <a:ext cx="7442200" cy="28060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5400" spc="-10" dirty="0">
                <a:latin typeface="Cooper Black"/>
                <a:cs typeface="Cooper Black"/>
              </a:rPr>
              <a:t>Present/past</a:t>
            </a:r>
            <a:endParaRPr sz="5400">
              <a:latin typeface="Cooper Black"/>
              <a:cs typeface="Cooper Black"/>
            </a:endParaRPr>
          </a:p>
          <a:p>
            <a:pPr marL="12700">
              <a:lnSpc>
                <a:spcPct val="100000"/>
              </a:lnSpc>
              <a:spcBef>
                <a:spcPts val="1200"/>
              </a:spcBef>
            </a:pPr>
            <a:r>
              <a:rPr sz="5400" spc="-5" dirty="0">
                <a:latin typeface="Comic Sans MS"/>
                <a:cs typeface="Comic Sans MS"/>
              </a:rPr>
              <a:t>Jack is </a:t>
            </a:r>
            <a:r>
              <a:rPr sz="5400" dirty="0">
                <a:solidFill>
                  <a:srgbClr val="FF0000"/>
                </a:solidFill>
                <a:latin typeface="Comic Sans MS"/>
                <a:cs typeface="Comic Sans MS"/>
              </a:rPr>
              <a:t>eating </a:t>
            </a:r>
            <a:r>
              <a:rPr sz="5400" dirty="0">
                <a:latin typeface="Comic Sans MS"/>
                <a:cs typeface="Comic Sans MS"/>
              </a:rPr>
              <a:t>his</a:t>
            </a:r>
            <a:r>
              <a:rPr sz="5400" spc="-85" dirty="0">
                <a:latin typeface="Comic Sans MS"/>
                <a:cs typeface="Comic Sans MS"/>
              </a:rPr>
              <a:t> </a:t>
            </a:r>
            <a:r>
              <a:rPr sz="5400" dirty="0">
                <a:latin typeface="Comic Sans MS"/>
                <a:cs typeface="Comic Sans MS"/>
              </a:rPr>
              <a:t>lunch</a:t>
            </a:r>
            <a:endParaRPr sz="54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  <a:spcBef>
                <a:spcPts val="1295"/>
              </a:spcBef>
            </a:pPr>
            <a:r>
              <a:rPr sz="5400" spc="-5" dirty="0">
                <a:latin typeface="Comic Sans MS"/>
                <a:cs typeface="Comic Sans MS"/>
              </a:rPr>
              <a:t>Jack </a:t>
            </a:r>
            <a:r>
              <a:rPr sz="5400" dirty="0">
                <a:solidFill>
                  <a:srgbClr val="FF0000"/>
                </a:solidFill>
                <a:latin typeface="Comic Sans MS"/>
                <a:cs typeface="Comic Sans MS"/>
              </a:rPr>
              <a:t>ate </a:t>
            </a:r>
            <a:r>
              <a:rPr sz="5400" dirty="0">
                <a:latin typeface="Comic Sans MS"/>
                <a:cs typeface="Comic Sans MS"/>
              </a:rPr>
              <a:t>his</a:t>
            </a:r>
            <a:r>
              <a:rPr sz="5400" spc="-105" dirty="0">
                <a:latin typeface="Comic Sans MS"/>
                <a:cs typeface="Comic Sans MS"/>
              </a:rPr>
              <a:t> </a:t>
            </a:r>
            <a:r>
              <a:rPr sz="5400" dirty="0">
                <a:latin typeface="Comic Sans MS"/>
                <a:cs typeface="Comic Sans MS"/>
              </a:rPr>
              <a:t>lunch</a:t>
            </a:r>
            <a:endParaRPr sz="540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35940" y="475107"/>
            <a:ext cx="7844155" cy="5603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808605">
              <a:lnSpc>
                <a:spcPct val="100000"/>
              </a:lnSpc>
            </a:pPr>
            <a:r>
              <a:rPr sz="4400" b="1" u="heavy" spc="-5" dirty="0">
                <a:latin typeface="Arial Black"/>
                <a:cs typeface="Arial Black"/>
              </a:rPr>
              <a:t>Spelling</a:t>
            </a:r>
            <a:endParaRPr sz="4400" dirty="0">
              <a:latin typeface="Arial Black"/>
              <a:cs typeface="Arial Black"/>
            </a:endParaRPr>
          </a:p>
          <a:p>
            <a:pPr marL="355600" indent="-342900">
              <a:lnSpc>
                <a:spcPct val="100000"/>
              </a:lnSpc>
              <a:spcBef>
                <a:spcPts val="3659"/>
              </a:spcBef>
              <a:buFont typeface="Arial"/>
              <a:buChar char="•"/>
              <a:tabLst>
                <a:tab pos="356235" algn="l"/>
              </a:tabLst>
            </a:pPr>
            <a:r>
              <a:rPr sz="4400" spc="-65" dirty="0">
                <a:latin typeface="Calibri"/>
                <a:cs typeface="Calibri"/>
              </a:rPr>
              <a:t>Taught </a:t>
            </a:r>
            <a:r>
              <a:rPr sz="4400" spc="-20" dirty="0">
                <a:latin typeface="Calibri"/>
                <a:cs typeface="Calibri"/>
              </a:rPr>
              <a:t>at </a:t>
            </a:r>
            <a:r>
              <a:rPr sz="4400" spc="-10" dirty="0">
                <a:latin typeface="Calibri"/>
                <a:cs typeface="Calibri"/>
              </a:rPr>
              <a:t>least </a:t>
            </a:r>
            <a:r>
              <a:rPr sz="4400" dirty="0">
                <a:latin typeface="Calibri"/>
                <a:cs typeface="Calibri"/>
              </a:rPr>
              <a:t>3 times </a:t>
            </a:r>
            <a:r>
              <a:rPr sz="4400" spc="-5" dirty="0">
                <a:latin typeface="Calibri"/>
                <a:cs typeface="Calibri"/>
              </a:rPr>
              <a:t>per</a:t>
            </a:r>
            <a:r>
              <a:rPr sz="4400" spc="70" dirty="0">
                <a:latin typeface="Calibri"/>
                <a:cs typeface="Calibri"/>
              </a:rPr>
              <a:t> </a:t>
            </a:r>
            <a:r>
              <a:rPr sz="4400" spc="-10" dirty="0">
                <a:latin typeface="Calibri"/>
                <a:cs typeface="Calibri"/>
              </a:rPr>
              <a:t>week.</a:t>
            </a:r>
            <a:endParaRPr sz="4400" dirty="0">
              <a:latin typeface="Calibri"/>
              <a:cs typeface="Calibri"/>
            </a:endParaRPr>
          </a:p>
          <a:p>
            <a:pPr marL="12700" marR="662940">
              <a:lnSpc>
                <a:spcPct val="110000"/>
              </a:lnSpc>
              <a:spcBef>
                <a:spcPts val="525"/>
              </a:spcBef>
            </a:pPr>
            <a:r>
              <a:rPr sz="4400" spc="-80" dirty="0">
                <a:latin typeface="Calibri"/>
                <a:cs typeface="Calibri"/>
              </a:rPr>
              <a:t>Year </a:t>
            </a:r>
            <a:r>
              <a:rPr sz="4400" dirty="0">
                <a:latin typeface="Calibri"/>
                <a:cs typeface="Calibri"/>
              </a:rPr>
              <a:t>1 – phase 3 </a:t>
            </a:r>
            <a:r>
              <a:rPr sz="4400" spc="-30" dirty="0">
                <a:latin typeface="Calibri"/>
                <a:cs typeface="Calibri"/>
              </a:rPr>
              <a:t>to </a:t>
            </a:r>
            <a:r>
              <a:rPr sz="4400" dirty="0">
                <a:latin typeface="Calibri"/>
                <a:cs typeface="Calibri"/>
              </a:rPr>
              <a:t>phase 5  </a:t>
            </a:r>
            <a:r>
              <a:rPr sz="4400" spc="-80" dirty="0">
                <a:latin typeface="Calibri"/>
                <a:cs typeface="Calibri"/>
              </a:rPr>
              <a:t>Year </a:t>
            </a:r>
            <a:r>
              <a:rPr sz="4400" dirty="0">
                <a:latin typeface="Calibri"/>
                <a:cs typeface="Calibri"/>
              </a:rPr>
              <a:t>2 – </a:t>
            </a:r>
            <a:r>
              <a:rPr sz="4400" spc="-10" dirty="0">
                <a:latin typeface="Calibri"/>
                <a:cs typeface="Calibri"/>
              </a:rPr>
              <a:t>revision </a:t>
            </a:r>
            <a:r>
              <a:rPr sz="4400" spc="5" dirty="0">
                <a:latin typeface="Calibri"/>
                <a:cs typeface="Calibri"/>
              </a:rPr>
              <a:t>of </a:t>
            </a:r>
            <a:r>
              <a:rPr sz="4400" spc="-5" dirty="0">
                <a:latin typeface="Calibri"/>
                <a:cs typeface="Calibri"/>
              </a:rPr>
              <a:t>phase </a:t>
            </a:r>
            <a:r>
              <a:rPr sz="4400" dirty="0">
                <a:latin typeface="Calibri"/>
                <a:cs typeface="Calibri"/>
              </a:rPr>
              <a:t>5 and  </a:t>
            </a:r>
            <a:r>
              <a:rPr sz="4400" spc="-15" dirty="0">
                <a:latin typeface="Calibri"/>
                <a:cs typeface="Calibri"/>
              </a:rPr>
              <a:t>year </a:t>
            </a:r>
            <a:r>
              <a:rPr sz="4400" dirty="0">
                <a:latin typeface="Calibri"/>
                <a:cs typeface="Calibri"/>
              </a:rPr>
              <a:t>2 </a:t>
            </a:r>
            <a:r>
              <a:rPr sz="4400" spc="-5" dirty="0">
                <a:latin typeface="Calibri"/>
                <a:cs typeface="Calibri"/>
              </a:rPr>
              <a:t>spelling </a:t>
            </a:r>
            <a:r>
              <a:rPr sz="4400" spc="-15" dirty="0">
                <a:latin typeface="Calibri"/>
                <a:cs typeface="Calibri"/>
              </a:rPr>
              <a:t>expectations.</a:t>
            </a:r>
            <a:endParaRPr sz="4400" dirty="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055"/>
              </a:spcBef>
              <a:buFont typeface="Arial"/>
              <a:buChar char="•"/>
              <a:tabLst>
                <a:tab pos="356235" algn="l"/>
                <a:tab pos="4589780" algn="l"/>
              </a:tabLst>
            </a:pPr>
            <a:r>
              <a:rPr sz="4400" spc="-80" dirty="0">
                <a:latin typeface="Calibri"/>
                <a:cs typeface="Calibri"/>
              </a:rPr>
              <a:t>Year </a:t>
            </a:r>
            <a:r>
              <a:rPr sz="4400" dirty="0">
                <a:latin typeface="Calibri"/>
                <a:cs typeface="Calibri"/>
              </a:rPr>
              <a:t>1 and</a:t>
            </a:r>
            <a:r>
              <a:rPr sz="4400" spc="90" dirty="0">
                <a:latin typeface="Calibri"/>
                <a:cs typeface="Calibri"/>
              </a:rPr>
              <a:t> </a:t>
            </a:r>
            <a:r>
              <a:rPr sz="4400" dirty="0">
                <a:latin typeface="Calibri"/>
                <a:cs typeface="Calibri"/>
              </a:rPr>
              <a:t>2</a:t>
            </a:r>
            <a:r>
              <a:rPr sz="4400" spc="5" dirty="0">
                <a:latin typeface="Calibri"/>
                <a:cs typeface="Calibri"/>
              </a:rPr>
              <a:t> </a:t>
            </a:r>
            <a:r>
              <a:rPr sz="4400" spc="-30" dirty="0">
                <a:latin typeface="Calibri"/>
                <a:cs typeface="Calibri"/>
              </a:rPr>
              <a:t>have	</a:t>
            </a:r>
            <a:r>
              <a:rPr sz="4400" spc="-5" dirty="0">
                <a:latin typeface="Calibri"/>
                <a:cs typeface="Calibri"/>
              </a:rPr>
              <a:t>common</a:t>
            </a:r>
            <a:endParaRPr sz="4400" dirty="0">
              <a:latin typeface="Calibri"/>
              <a:cs typeface="Calibri"/>
            </a:endParaRPr>
          </a:p>
          <a:p>
            <a:pPr marL="355600">
              <a:lnSpc>
                <a:spcPct val="100000"/>
              </a:lnSpc>
            </a:pPr>
            <a:r>
              <a:rPr sz="4400" spc="-20" dirty="0">
                <a:latin typeface="Calibri"/>
                <a:cs typeface="Calibri"/>
              </a:rPr>
              <a:t>exception</a:t>
            </a:r>
            <a:r>
              <a:rPr sz="4400" spc="-90" dirty="0">
                <a:latin typeface="Calibri"/>
                <a:cs typeface="Calibri"/>
              </a:rPr>
              <a:t> </a:t>
            </a:r>
            <a:r>
              <a:rPr sz="4400" spc="-20" dirty="0">
                <a:latin typeface="Calibri"/>
                <a:cs typeface="Calibri"/>
              </a:rPr>
              <a:t>words.</a:t>
            </a:r>
            <a:endParaRPr sz="4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/>
          <p:cNvPicPr>
            <a:picLocks noChangeAspect="1" noChangeArrowheads="1"/>
          </p:cNvPicPr>
          <p:nvPr/>
        </p:nvPicPr>
        <p:blipFill>
          <a:blip r:embed="rId2" cstate="print"/>
          <a:srcRect l="8785" t="14583" r="12738" b="11458"/>
          <a:stretch>
            <a:fillRect/>
          </a:stretch>
        </p:blipFill>
        <p:spPr bwMode="auto">
          <a:xfrm>
            <a:off x="0" y="533400"/>
            <a:ext cx="8915400" cy="5791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/>
          <p:nvPr/>
        </p:nvSpPr>
        <p:spPr>
          <a:xfrm>
            <a:off x="3097402" y="1223899"/>
            <a:ext cx="2947670" cy="64135"/>
          </a:xfrm>
          <a:custGeom>
            <a:avLst/>
            <a:gdLst/>
            <a:ahLst/>
            <a:cxnLst/>
            <a:rect l="l" t="t" r="r" b="b"/>
            <a:pathLst>
              <a:path w="2947670" h="64134">
                <a:moveTo>
                  <a:pt x="0" y="0"/>
                </a:moveTo>
                <a:lnTo>
                  <a:pt x="2947416" y="0"/>
                </a:lnTo>
                <a:lnTo>
                  <a:pt x="2947416" y="64008"/>
                </a:lnTo>
                <a:lnTo>
                  <a:pt x="0" y="64008"/>
                </a:lnTo>
                <a:lnTo>
                  <a:pt x="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Picture 1"/>
          <p:cNvPicPr>
            <a:picLocks noChangeAspect="1" noChangeArrowheads="1"/>
          </p:cNvPicPr>
          <p:nvPr/>
        </p:nvPicPr>
        <p:blipFill>
          <a:blip r:embed="rId2" cstate="print"/>
          <a:srcRect l="16984" t="11458" r="18009" b="11458"/>
          <a:stretch>
            <a:fillRect/>
          </a:stretch>
        </p:blipFill>
        <p:spPr bwMode="auto">
          <a:xfrm>
            <a:off x="304800" y="533400"/>
            <a:ext cx="8458200" cy="563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90269" y="48514"/>
            <a:ext cx="6963460" cy="1107866"/>
          </a:xfrm>
          <a:prstGeom prst="rect">
            <a:avLst/>
          </a:prstGeom>
        </p:spPr>
        <p:txBody>
          <a:bodyPr vert="horz" wrap="square" lIns="0" tIns="426592" rIns="0" bIns="0" rtlCol="0">
            <a:spAutoFit/>
          </a:bodyPr>
          <a:lstStyle/>
          <a:p>
            <a:pPr marL="975360">
              <a:lnSpc>
                <a:spcPct val="100000"/>
              </a:lnSpc>
            </a:pPr>
            <a:r>
              <a:rPr dirty="0" smtClean="0"/>
              <a:t>201</a:t>
            </a:r>
            <a:r>
              <a:rPr lang="en-GB" dirty="0" smtClean="0"/>
              <a:t>7</a:t>
            </a:r>
            <a:r>
              <a:rPr dirty="0" smtClean="0"/>
              <a:t> </a:t>
            </a:r>
            <a:r>
              <a:rPr spc="-10" dirty="0"/>
              <a:t>KS1 </a:t>
            </a:r>
            <a:r>
              <a:rPr spc="-5" dirty="0"/>
              <a:t>Spelling</a:t>
            </a:r>
            <a:r>
              <a:rPr spc="-50" dirty="0"/>
              <a:t> </a:t>
            </a:r>
            <a:r>
              <a:rPr spc="-110" dirty="0"/>
              <a:t>Test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81000" y="1676400"/>
            <a:ext cx="8610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1. The dentist told me to open my ______________. </a:t>
            </a:r>
            <a:endParaRPr lang="en-GB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228600" y="3124200"/>
            <a:ext cx="8229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2</a:t>
            </a:r>
            <a:r>
              <a:rPr lang="en-GB" sz="3200" dirty="0" smtClean="0"/>
              <a:t>. My older brother ____________ our fence.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304800" y="4495800"/>
            <a:ext cx="82296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/>
              <a:t>3. Where is the ______________?</a:t>
            </a:r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17" name="TextBox 16"/>
          <p:cNvSpPr txBox="1"/>
          <p:nvPr/>
        </p:nvSpPr>
        <p:spPr>
          <a:xfrm>
            <a:off x="838200" y="21336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mouth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114800" y="30480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fixed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200400" y="4419600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 smtClean="0">
                <a:solidFill>
                  <a:srgbClr val="FF0000"/>
                </a:solidFill>
              </a:rPr>
              <a:t>bathroom</a:t>
            </a:r>
            <a:endParaRPr lang="en-GB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269" y="48514"/>
            <a:ext cx="6963460" cy="738664"/>
          </a:xfrm>
        </p:spPr>
        <p:txBody>
          <a:bodyPr/>
          <a:lstStyle/>
          <a:p>
            <a:pPr algn="ctr"/>
            <a:r>
              <a:rPr lang="en-GB" sz="4800" dirty="0" smtClean="0">
                <a:solidFill>
                  <a:srgbClr val="0070C0"/>
                </a:solidFill>
              </a:rPr>
              <a:t>Key Stage 2</a:t>
            </a:r>
            <a:endParaRPr lang="en-GB" sz="4800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219200"/>
            <a:ext cx="8072119" cy="5078313"/>
          </a:xfrm>
        </p:spPr>
        <p:txBody>
          <a:bodyPr/>
          <a:lstStyle/>
          <a:p>
            <a:pPr marL="452628" indent="-34290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/>
              <a:t>The programme of study for English in the </a:t>
            </a:r>
            <a:r>
              <a:rPr lang="en-GB" sz="2400" dirty="0" smtClean="0"/>
              <a:t>2014 </a:t>
            </a:r>
            <a:r>
              <a:rPr lang="en-GB" sz="2400" dirty="0"/>
              <a:t>National Curriculum places great importance on pupils’ spelling, punctuation and grammar skills. </a:t>
            </a:r>
            <a:endParaRPr lang="en-GB" sz="2400" dirty="0" smtClean="0"/>
          </a:p>
          <a:p>
            <a:pPr marL="452628" indent="-34290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2400" dirty="0"/>
          </a:p>
          <a:p>
            <a:pPr marL="452628" indent="-34290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Grammar </a:t>
            </a:r>
            <a:r>
              <a:rPr lang="en-GB" sz="2400" dirty="0"/>
              <a:t>has always been taught as part of the National Curriculum, but now there are key concepts linked to year </a:t>
            </a:r>
            <a:r>
              <a:rPr lang="en-GB" sz="2400" dirty="0" smtClean="0"/>
              <a:t>groups: these are the learning objectives </a:t>
            </a:r>
            <a:r>
              <a:rPr lang="en-GB" sz="2400" dirty="0"/>
              <a:t>the children should have achieved by the end of </a:t>
            </a:r>
            <a:r>
              <a:rPr lang="en-GB" sz="2400" dirty="0" smtClean="0"/>
              <a:t>each </a:t>
            </a:r>
            <a:r>
              <a:rPr lang="en-GB" sz="2400" dirty="0"/>
              <a:t>year in </a:t>
            </a:r>
            <a:r>
              <a:rPr lang="en-GB" sz="2400" dirty="0" smtClean="0"/>
              <a:t>school (meeting Age-Related Expectations or ARE). </a:t>
            </a:r>
          </a:p>
          <a:p>
            <a:pPr marL="452628" indent="-34290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endParaRPr lang="en-GB" sz="2400" dirty="0"/>
          </a:p>
          <a:p>
            <a:pPr marL="452628" indent="-34290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Pupils </a:t>
            </a:r>
            <a:r>
              <a:rPr lang="en-GB" sz="2400" dirty="0"/>
              <a:t>in Year 6 have to take </a:t>
            </a:r>
            <a:r>
              <a:rPr lang="en-GB" sz="2400" dirty="0" smtClean="0"/>
              <a:t>GPS (</a:t>
            </a:r>
            <a:r>
              <a:rPr lang="en-GB" sz="2400" dirty="0"/>
              <a:t>Grammar</a:t>
            </a:r>
            <a:r>
              <a:rPr lang="en-GB" sz="2400" dirty="0" smtClean="0"/>
              <a:t>, </a:t>
            </a:r>
            <a:r>
              <a:rPr lang="en-GB" sz="2400" dirty="0"/>
              <a:t>Punctuation and </a:t>
            </a:r>
            <a:r>
              <a:rPr lang="en-GB" sz="2400" dirty="0" smtClean="0"/>
              <a:t>Spelling) tests </a:t>
            </a:r>
            <a:r>
              <a:rPr lang="en-GB" sz="2400" dirty="0"/>
              <a:t>as part of their statutory assessments (</a:t>
            </a:r>
            <a:r>
              <a:rPr lang="en-GB" sz="2400" dirty="0" smtClean="0"/>
              <a:t>SATs) </a:t>
            </a:r>
            <a:r>
              <a:rPr lang="en-GB" sz="2400" dirty="0"/>
              <a:t>in May.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33683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381000"/>
            <a:ext cx="6963460" cy="677108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Raised Expectations…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1572386"/>
            <a:ext cx="8303260" cy="4154984"/>
          </a:xfrm>
        </p:spPr>
        <p:txBody>
          <a:bodyPr/>
          <a:lstStyle/>
          <a:p>
            <a:pPr marL="566738" indent="-457200">
              <a:buFont typeface="Wingdings" panose="05000000000000000000" pitchFamily="2" charset="2"/>
              <a:buChar char="Ø"/>
            </a:pPr>
            <a:r>
              <a:rPr lang="en-GB" altLang="en-US" sz="2800" dirty="0"/>
              <a:t>Pupils are expected to learn grammatical terminology (e.g. adverb, subordinate clause) and use it in both discussion and practice. </a:t>
            </a:r>
          </a:p>
          <a:p>
            <a:pPr marL="109538" indent="0">
              <a:buFont typeface="Wingdings 3" pitchFamily="18" charset="2"/>
              <a:buNone/>
            </a:pPr>
            <a:endParaRPr lang="en-GB" altLang="en-US" sz="2800" dirty="0"/>
          </a:p>
          <a:p>
            <a:pPr marL="566738" indent="-457200">
              <a:buFont typeface="Wingdings" panose="05000000000000000000" pitchFamily="2" charset="2"/>
              <a:buChar char="Ø"/>
            </a:pPr>
            <a:r>
              <a:rPr lang="en-GB" altLang="en-US" sz="2800" dirty="0"/>
              <a:t>Some changes have been made to terms older pupils may have been taught lower down the school. </a:t>
            </a:r>
            <a:endParaRPr lang="en-GB" altLang="en-US" sz="2800" dirty="0" smtClean="0"/>
          </a:p>
          <a:p>
            <a:pPr marL="109538"/>
            <a:r>
              <a:rPr lang="en-GB" altLang="en-US" sz="2800" dirty="0" smtClean="0"/>
              <a:t>For </a:t>
            </a:r>
            <a:r>
              <a:rPr lang="en-GB" altLang="en-US" sz="2800" dirty="0"/>
              <a:t>example, speech marks are now </a:t>
            </a:r>
            <a:r>
              <a:rPr lang="en-GB" altLang="en-US" sz="2800" dirty="0" smtClean="0"/>
              <a:t>referred </a:t>
            </a:r>
            <a:r>
              <a:rPr lang="en-GB" altLang="en-US" sz="2800" dirty="0"/>
              <a:t>to as inverted commas and connectives are now known as conjunctions.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21946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762000" y="304800"/>
            <a:ext cx="3348584" cy="4924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en-GB" sz="3200" b="1" spc="-5" dirty="0" smtClean="0">
                <a:latin typeface="Courier New"/>
                <a:cs typeface="Courier New"/>
              </a:rPr>
              <a:t>What </a:t>
            </a:r>
            <a:r>
              <a:rPr sz="3200" b="1" spc="-5" dirty="0" smtClean="0">
                <a:latin typeface="Courier New"/>
                <a:cs typeface="Courier New"/>
              </a:rPr>
              <a:t>does</a:t>
            </a:r>
            <a:r>
              <a:rPr sz="3200" b="1" spc="-75" dirty="0" smtClean="0">
                <a:latin typeface="Courier New"/>
                <a:cs typeface="Courier New"/>
              </a:rPr>
              <a:t> </a:t>
            </a:r>
            <a:r>
              <a:rPr sz="3200" b="1" spc="-5" dirty="0">
                <a:latin typeface="Courier New"/>
                <a:cs typeface="Courier New"/>
              </a:rPr>
              <a:t>my</a:t>
            </a:r>
            <a:endParaRPr sz="32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947874" y="310515"/>
            <a:ext cx="2470150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ourier New"/>
                <a:cs typeface="Courier New"/>
              </a:rPr>
              <a:t>child</a:t>
            </a:r>
            <a:r>
              <a:rPr sz="3200" b="1" spc="-50" dirty="0">
                <a:latin typeface="Courier New"/>
                <a:cs typeface="Courier New"/>
              </a:rPr>
              <a:t> </a:t>
            </a:r>
            <a:r>
              <a:rPr sz="3200" b="1" spc="-5" dirty="0">
                <a:latin typeface="Courier New"/>
                <a:cs typeface="Courier New"/>
              </a:rPr>
              <a:t>need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49325" y="798195"/>
            <a:ext cx="3205480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ourier New"/>
                <a:cs typeface="Courier New"/>
              </a:rPr>
              <a:t>by </a:t>
            </a:r>
            <a:r>
              <a:rPr sz="3200" b="1" spc="-5" dirty="0">
                <a:latin typeface="Courier New"/>
                <a:cs typeface="Courier New"/>
              </a:rPr>
              <a:t>the end</a:t>
            </a:r>
            <a:r>
              <a:rPr sz="3200" b="1" spc="-20" dirty="0">
                <a:latin typeface="Courier New"/>
                <a:cs typeface="Courier New"/>
              </a:rPr>
              <a:t> </a:t>
            </a:r>
            <a:r>
              <a:rPr sz="3200" b="1" spc="-5" dirty="0">
                <a:latin typeface="Courier New"/>
                <a:cs typeface="Courier New"/>
              </a:rPr>
              <a:t>of</a:t>
            </a:r>
            <a:endParaRPr sz="3200" dirty="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4074677" y="798195"/>
            <a:ext cx="1246505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ourier New"/>
                <a:cs typeface="Courier New"/>
              </a:rPr>
              <a:t>their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41987" y="798195"/>
            <a:ext cx="1490345" cy="52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spc="-5" dirty="0">
                <a:latin typeface="Courier New"/>
                <a:cs typeface="Courier New"/>
              </a:rPr>
              <a:t>school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637536" y="310515"/>
            <a:ext cx="1863725" cy="10147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b="1" dirty="0">
                <a:latin typeface="Courier New"/>
                <a:cs typeface="Courier New"/>
              </a:rPr>
              <a:t>to</a:t>
            </a:r>
            <a:r>
              <a:rPr sz="3200" b="1" spc="-95" dirty="0">
                <a:latin typeface="Courier New"/>
                <a:cs typeface="Courier New"/>
              </a:rPr>
              <a:t> </a:t>
            </a:r>
            <a:r>
              <a:rPr sz="3200" b="1" spc="-5" dirty="0">
                <a:latin typeface="Courier New"/>
                <a:cs typeface="Courier New"/>
              </a:rPr>
              <a:t>know</a:t>
            </a:r>
            <a:endParaRPr sz="3200">
              <a:latin typeface="Courier New"/>
              <a:cs typeface="Courier New"/>
            </a:endParaRPr>
          </a:p>
          <a:p>
            <a:pPr marL="629920">
              <a:lnSpc>
                <a:spcPct val="100000"/>
              </a:lnSpc>
            </a:pPr>
            <a:r>
              <a:rPr sz="3200" b="1" spc="-5" dirty="0">
                <a:latin typeface="Courier New"/>
                <a:cs typeface="Courier New"/>
              </a:rPr>
              <a:t>year?</a:t>
            </a:r>
            <a:endParaRPr sz="3200">
              <a:latin typeface="Courier New"/>
              <a:cs typeface="Courier New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2499594" y="2787079"/>
            <a:ext cx="4361180" cy="365074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" algn="ctr">
              <a:lnSpc>
                <a:spcPts val="2055"/>
              </a:lnSpc>
            </a:pPr>
            <a:r>
              <a:rPr lang="en-GB" sz="1900" spc="-5" dirty="0">
                <a:latin typeface="Cooper Black"/>
                <a:cs typeface="Courier New"/>
              </a:rPr>
              <a:t>(was Year</a:t>
            </a:r>
            <a:r>
              <a:rPr lang="en-GB" sz="1900" spc="-110" dirty="0">
                <a:latin typeface="Cooper Black"/>
                <a:cs typeface="Courier New"/>
              </a:rPr>
              <a:t> </a:t>
            </a:r>
            <a:r>
              <a:rPr lang="en-GB" sz="1900" spc="-10" dirty="0">
                <a:latin typeface="Cooper Black"/>
                <a:cs typeface="Courier New"/>
              </a:rPr>
              <a:t>4).</a:t>
            </a:r>
            <a:endParaRPr lang="en-GB" sz="1900" dirty="0">
              <a:latin typeface="Cooper Black"/>
              <a:cs typeface="Courier New"/>
            </a:endParaRPr>
          </a:p>
          <a:p>
            <a:pPr marL="1270" algn="ctr">
              <a:lnSpc>
                <a:spcPts val="2055"/>
              </a:lnSpc>
            </a:pPr>
            <a:r>
              <a:rPr lang="en-GB" sz="1900" spc="-5" dirty="0" smtClean="0">
                <a:latin typeface="Courier New"/>
                <a:cs typeface="Courier New"/>
              </a:rPr>
              <a:t>- </a:t>
            </a:r>
            <a:r>
              <a:rPr lang="en-GB" sz="1900" b="1" spc="-5" dirty="0">
                <a:solidFill>
                  <a:srgbClr val="1F487C"/>
                </a:solidFill>
                <a:latin typeface="Cooper Black"/>
                <a:cs typeface="Courier New"/>
              </a:rPr>
              <a:t>Subordination and co-ordination</a:t>
            </a:r>
            <a:r>
              <a:rPr lang="en-GB" sz="1900" b="1" spc="-80" dirty="0">
                <a:solidFill>
                  <a:srgbClr val="1F487C"/>
                </a:solidFill>
                <a:latin typeface="Cooper Black"/>
                <a:cs typeface="Courier New"/>
              </a:rPr>
              <a:t> </a:t>
            </a:r>
            <a:r>
              <a:rPr lang="en-GB" sz="1900" spc="-10" dirty="0">
                <a:latin typeface="Cooper Black"/>
                <a:cs typeface="Courier New"/>
              </a:rPr>
              <a:t>in Year 2</a:t>
            </a:r>
            <a:endParaRPr lang="en-GB" sz="1900" dirty="0">
              <a:latin typeface="Cooper Black"/>
              <a:cs typeface="Courier New"/>
            </a:endParaRPr>
          </a:p>
          <a:p>
            <a:pPr marL="1270" algn="ctr">
              <a:lnSpc>
                <a:spcPts val="2055"/>
              </a:lnSpc>
            </a:pPr>
            <a:r>
              <a:rPr sz="1900" spc="-5" dirty="0" smtClean="0">
                <a:latin typeface="Cooper Black"/>
                <a:cs typeface="Courier New"/>
              </a:rPr>
              <a:t>- </a:t>
            </a:r>
            <a:r>
              <a:rPr sz="1900" b="1" spc="-5" dirty="0">
                <a:solidFill>
                  <a:srgbClr val="1F487C"/>
                </a:solidFill>
                <a:latin typeface="Cooper Black"/>
                <a:cs typeface="Courier New"/>
              </a:rPr>
              <a:t>Prepositions </a:t>
            </a:r>
            <a:r>
              <a:rPr sz="1900" spc="-5" dirty="0">
                <a:latin typeface="Cooper Black"/>
                <a:cs typeface="Courier New"/>
              </a:rPr>
              <a:t>in Year</a:t>
            </a:r>
            <a:r>
              <a:rPr sz="1900" spc="-85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3</a:t>
            </a:r>
            <a:endParaRPr sz="1900" dirty="0">
              <a:latin typeface="Cooper Black"/>
              <a:cs typeface="Courier New"/>
            </a:endParaRPr>
          </a:p>
          <a:p>
            <a:pPr algn="ctr">
              <a:lnSpc>
                <a:spcPts val="2055"/>
              </a:lnSpc>
            </a:pPr>
            <a:r>
              <a:rPr sz="1900" spc="-5" dirty="0">
                <a:latin typeface="Cooper Black"/>
                <a:cs typeface="Courier New"/>
              </a:rPr>
              <a:t>(was Year</a:t>
            </a:r>
            <a:r>
              <a:rPr sz="1900" spc="-110" dirty="0">
                <a:latin typeface="Cooper Black"/>
                <a:cs typeface="Courier New"/>
              </a:rPr>
              <a:t> </a:t>
            </a:r>
            <a:r>
              <a:rPr sz="1900" spc="-10" dirty="0">
                <a:latin typeface="Cooper Black"/>
                <a:cs typeface="Courier New"/>
              </a:rPr>
              <a:t>5).</a:t>
            </a:r>
            <a:endParaRPr sz="1900" dirty="0">
              <a:latin typeface="Cooper Black"/>
              <a:cs typeface="Courier New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1950" dirty="0">
              <a:latin typeface="Cooper Black"/>
              <a:cs typeface="Times New Roman"/>
            </a:endParaRPr>
          </a:p>
          <a:p>
            <a:pPr marL="445770" marR="438150" indent="635" algn="ctr">
              <a:lnSpc>
                <a:spcPts val="1820"/>
              </a:lnSpc>
            </a:pPr>
            <a:r>
              <a:rPr sz="1900" spc="-5" dirty="0">
                <a:latin typeface="Cooper Black"/>
                <a:cs typeface="Courier New"/>
              </a:rPr>
              <a:t>- </a:t>
            </a:r>
            <a:r>
              <a:rPr sz="1900" b="1" spc="-5" dirty="0">
                <a:solidFill>
                  <a:srgbClr val="1F487C"/>
                </a:solidFill>
                <a:latin typeface="Cooper Black"/>
                <a:cs typeface="Courier New"/>
              </a:rPr>
              <a:t>Modal verbs </a:t>
            </a:r>
            <a:r>
              <a:rPr sz="1900" spc="-5" dirty="0">
                <a:latin typeface="Cooper Black"/>
                <a:cs typeface="Courier New"/>
              </a:rPr>
              <a:t>in </a:t>
            </a:r>
            <a:r>
              <a:rPr sz="1900" spc="-10" dirty="0">
                <a:latin typeface="Cooper Black"/>
                <a:cs typeface="Courier New"/>
              </a:rPr>
              <a:t>Year </a:t>
            </a:r>
            <a:r>
              <a:rPr sz="1900" spc="-5" dirty="0">
                <a:latin typeface="Cooper Black"/>
                <a:cs typeface="Courier New"/>
              </a:rPr>
              <a:t>5  (not previously</a:t>
            </a:r>
            <a:r>
              <a:rPr sz="1900" spc="-120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taught).</a:t>
            </a:r>
            <a:endParaRPr sz="1900" dirty="0">
              <a:latin typeface="Cooper Black"/>
              <a:cs typeface="Courier New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950" dirty="0">
              <a:latin typeface="Cooper Black"/>
              <a:cs typeface="Times New Roman"/>
            </a:endParaRPr>
          </a:p>
          <a:p>
            <a:pPr marL="12065" marR="5080" algn="ctr">
              <a:lnSpc>
                <a:spcPts val="1830"/>
              </a:lnSpc>
            </a:pPr>
            <a:r>
              <a:rPr sz="1900" spc="-5" dirty="0">
                <a:latin typeface="Cooper Black"/>
                <a:cs typeface="Courier New"/>
              </a:rPr>
              <a:t>- </a:t>
            </a:r>
            <a:r>
              <a:rPr sz="1900" b="1" spc="-5" dirty="0">
                <a:solidFill>
                  <a:srgbClr val="1F487C"/>
                </a:solidFill>
                <a:latin typeface="Cooper Black"/>
                <a:cs typeface="Courier New"/>
              </a:rPr>
              <a:t>Subject and object </a:t>
            </a:r>
            <a:r>
              <a:rPr sz="1900" spc="-5" dirty="0">
                <a:latin typeface="Cooper Black"/>
                <a:cs typeface="Courier New"/>
              </a:rPr>
              <a:t>in </a:t>
            </a:r>
            <a:r>
              <a:rPr sz="1900" spc="-10" dirty="0">
                <a:latin typeface="Cooper Black"/>
                <a:cs typeface="Courier New"/>
              </a:rPr>
              <a:t>Year</a:t>
            </a:r>
            <a:r>
              <a:rPr sz="1900" spc="-65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6  (not previously</a:t>
            </a:r>
            <a:r>
              <a:rPr sz="1900" spc="-120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taught).</a:t>
            </a:r>
            <a:endParaRPr sz="1900" dirty="0">
              <a:latin typeface="Cooper Black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1950" dirty="0">
              <a:latin typeface="Cooper Black"/>
              <a:cs typeface="Times New Roman"/>
            </a:endParaRPr>
          </a:p>
          <a:p>
            <a:pPr marL="229235" marR="221615" algn="ctr">
              <a:lnSpc>
                <a:spcPct val="80000"/>
              </a:lnSpc>
            </a:pPr>
            <a:r>
              <a:rPr sz="1900" spc="-5" dirty="0">
                <a:latin typeface="Cooper Black"/>
                <a:cs typeface="Courier New"/>
              </a:rPr>
              <a:t>- </a:t>
            </a:r>
            <a:r>
              <a:rPr sz="1900" b="1" spc="-10" dirty="0">
                <a:solidFill>
                  <a:srgbClr val="1F487C"/>
                </a:solidFill>
                <a:latin typeface="Cooper Black"/>
                <a:cs typeface="Courier New"/>
              </a:rPr>
              <a:t>The </a:t>
            </a:r>
            <a:r>
              <a:rPr sz="1900" b="1" spc="-5" dirty="0">
                <a:solidFill>
                  <a:srgbClr val="1F487C"/>
                </a:solidFill>
                <a:latin typeface="Cooper Black"/>
                <a:cs typeface="Courier New"/>
              </a:rPr>
              <a:t>subjunctive </a:t>
            </a:r>
            <a:r>
              <a:rPr sz="1900" spc="-5" dirty="0">
                <a:latin typeface="Cooper Black"/>
                <a:cs typeface="Courier New"/>
              </a:rPr>
              <a:t>in Year</a:t>
            </a:r>
            <a:r>
              <a:rPr sz="1900" spc="-80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6  (not previously</a:t>
            </a:r>
            <a:r>
              <a:rPr sz="1900" spc="-120" dirty="0">
                <a:latin typeface="Cooper Black"/>
                <a:cs typeface="Courier New"/>
              </a:rPr>
              <a:t> </a:t>
            </a:r>
            <a:r>
              <a:rPr sz="1900" spc="-5" dirty="0">
                <a:latin typeface="Cooper Black"/>
                <a:cs typeface="Courier New"/>
              </a:rPr>
              <a:t>taught).</a:t>
            </a:r>
            <a:endParaRPr sz="1900" dirty="0">
              <a:latin typeface="Cooper Black"/>
              <a:cs typeface="Courier New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28861" y="1346938"/>
            <a:ext cx="777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latin typeface="Cooper Black"/>
              </a:rPr>
              <a:t>The new curriculum expects children to tackle more challenging grammar earlier on, for example: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8515"/>
            <a:ext cx="8305800" cy="1354217"/>
          </a:xfrm>
        </p:spPr>
        <p:txBody>
          <a:bodyPr/>
          <a:lstStyle/>
          <a:p>
            <a:r>
              <a:rPr lang="en-GB" dirty="0" smtClean="0">
                <a:solidFill>
                  <a:srgbClr val="0070C0"/>
                </a:solidFill>
              </a:rPr>
              <a:t>Subordinating or Co-ordinating: that is the question….?</a:t>
            </a:r>
            <a:endParaRPr lang="en-GB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1504745"/>
            <a:ext cx="8072119" cy="5078313"/>
          </a:xfrm>
        </p:spPr>
        <p:txBody>
          <a:bodyPr/>
          <a:lstStyle/>
          <a:p>
            <a:r>
              <a:rPr lang="en-GB" sz="3200" dirty="0" smtClean="0"/>
              <a:t>Have a look at the piece of writing in front of you. Talk to the person next to you and see if you can identify the following:</a:t>
            </a:r>
          </a:p>
          <a:p>
            <a:endParaRPr lang="en-GB" sz="1000" dirty="0" smtClean="0"/>
          </a:p>
          <a:p>
            <a:r>
              <a:rPr lang="en-GB" sz="3600" dirty="0" smtClean="0">
                <a:solidFill>
                  <a:srgbClr val="0070C0"/>
                </a:solidFill>
              </a:rPr>
              <a:t>Determiner; indefinite article; subordinating conjunction; co-ordinating conjunction; inverted commas; fronted adverbial; expanded noun phrase; present perfect tense.</a:t>
            </a:r>
            <a:endParaRPr lang="en-GB" sz="3600" dirty="0" smtClean="0"/>
          </a:p>
          <a:p>
            <a:endParaRPr lang="en-GB" sz="3600" dirty="0"/>
          </a:p>
        </p:txBody>
      </p:sp>
      <p:pic>
        <p:nvPicPr>
          <p:cNvPr id="1026" name="Picture 2" descr="C:\Users\snico\AppData\Local\Microsoft\Windows\INetCache\IE\JM876PA2\homer_thinking[1]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3561" y="5257800"/>
            <a:ext cx="180622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8021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676400"/>
            <a:ext cx="3733800" cy="677108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Year 3………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3400" y="304800"/>
            <a:ext cx="8072119" cy="1107996"/>
          </a:xfrm>
        </p:spPr>
        <p:txBody>
          <a:bodyPr/>
          <a:lstStyle/>
          <a:p>
            <a:r>
              <a:rPr lang="en-GB" sz="3600" dirty="0" smtClean="0"/>
              <a:t>Any guesses as to which year group these grammatical terms are from?</a:t>
            </a:r>
            <a:endParaRPr lang="en-GB" sz="3600" dirty="0"/>
          </a:p>
        </p:txBody>
      </p:sp>
      <p:pic>
        <p:nvPicPr>
          <p:cNvPr id="2050" name="Picture 2" descr="C:\Users\snico\AppData\Local\Microsoft\Windows\INetCache\IE\B515R3E1\Thinking[1]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4800" y="4876800"/>
            <a:ext cx="926412" cy="1256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60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3403"/>
            <a:ext cx="8153400" cy="1399286"/>
          </a:xfrm>
        </p:spPr>
        <p:txBody>
          <a:bodyPr/>
          <a:lstStyle/>
          <a:p>
            <a:pPr marL="109538" indent="0"/>
            <a:r>
              <a:rPr lang="en-GB" altLang="en-US" dirty="0">
                <a:solidFill>
                  <a:srgbClr val="0070C0"/>
                </a:solidFill>
              </a:rPr>
              <a:t>When pupils enter </a:t>
            </a:r>
            <a:r>
              <a:rPr lang="en-GB" altLang="en-US" b="1" dirty="0">
                <a:solidFill>
                  <a:srgbClr val="0070C0"/>
                </a:solidFill>
              </a:rPr>
              <a:t>Year</a:t>
            </a:r>
            <a:r>
              <a:rPr lang="en-GB" altLang="en-US" dirty="0">
                <a:solidFill>
                  <a:srgbClr val="0070C0"/>
                </a:solidFill>
              </a:rPr>
              <a:t> </a:t>
            </a:r>
            <a:r>
              <a:rPr lang="en-GB" altLang="en-US" b="1" dirty="0">
                <a:solidFill>
                  <a:srgbClr val="0070C0"/>
                </a:solidFill>
              </a:rPr>
              <a:t>3</a:t>
            </a:r>
            <a:r>
              <a:rPr lang="en-GB" altLang="en-US" dirty="0">
                <a:solidFill>
                  <a:srgbClr val="0070C0"/>
                </a:solidFill>
              </a:rPr>
              <a:t>, it is expected that they will be able to: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1572386"/>
            <a:ext cx="8458200" cy="4616648"/>
          </a:xfrm>
        </p:spPr>
        <p:txBody>
          <a:bodyPr/>
          <a:lstStyle/>
          <a:p>
            <a:pPr marL="395288" indent="-285750"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Consistently </a:t>
            </a:r>
            <a:r>
              <a:rPr lang="en-GB" altLang="en-US" sz="2400" dirty="0"/>
              <a:t>use the </a:t>
            </a:r>
            <a:r>
              <a:rPr lang="en-GB" altLang="en-US" sz="2400" b="1" dirty="0">
                <a:solidFill>
                  <a:srgbClr val="0070C0"/>
                </a:solidFill>
              </a:rPr>
              <a:t>past</a:t>
            </a:r>
            <a:r>
              <a:rPr lang="en-GB" altLang="en-US" sz="2400" dirty="0"/>
              <a:t> and </a:t>
            </a:r>
            <a:r>
              <a:rPr lang="en-GB" altLang="en-US" sz="2400" b="1" dirty="0">
                <a:solidFill>
                  <a:srgbClr val="0070C0"/>
                </a:solidFill>
              </a:rPr>
              <a:t>present tense </a:t>
            </a:r>
            <a:r>
              <a:rPr lang="en-GB" altLang="en-US" sz="2400" dirty="0"/>
              <a:t>throughout a piece of </a:t>
            </a:r>
            <a:r>
              <a:rPr lang="en-GB" altLang="en-US" sz="2400" dirty="0" smtClean="0"/>
              <a:t>writing</a:t>
            </a:r>
            <a:endParaRPr lang="en-GB" altLang="en-US" sz="2400" dirty="0"/>
          </a:p>
          <a:p>
            <a:pPr marL="395288" indent="-285750"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Use the </a:t>
            </a:r>
            <a:r>
              <a:rPr lang="en-GB" altLang="en-US" sz="2400" b="1" dirty="0">
                <a:solidFill>
                  <a:srgbClr val="0070C0"/>
                </a:solidFill>
              </a:rPr>
              <a:t>progressive</a:t>
            </a:r>
            <a:r>
              <a:rPr lang="en-GB" altLang="en-US" sz="2400" b="1" dirty="0"/>
              <a:t> </a:t>
            </a:r>
            <a:r>
              <a:rPr lang="en-GB" altLang="en-US" sz="2400" dirty="0"/>
              <a:t>form of </a:t>
            </a:r>
            <a:r>
              <a:rPr lang="en-GB" altLang="en-US" sz="2400" b="1" dirty="0">
                <a:solidFill>
                  <a:srgbClr val="0070C0"/>
                </a:solidFill>
              </a:rPr>
              <a:t>verbs</a:t>
            </a:r>
            <a:r>
              <a:rPr lang="en-GB" altLang="en-US" sz="2400" b="1" dirty="0"/>
              <a:t> </a:t>
            </a:r>
            <a:r>
              <a:rPr lang="en-GB" altLang="en-US" sz="2400" dirty="0"/>
              <a:t>in the </a:t>
            </a:r>
            <a:r>
              <a:rPr lang="en-GB" altLang="en-US" sz="2400" b="1" dirty="0">
                <a:solidFill>
                  <a:srgbClr val="0070C0"/>
                </a:solidFill>
              </a:rPr>
              <a:t>present</a:t>
            </a:r>
            <a:r>
              <a:rPr lang="en-GB" altLang="en-US" sz="2400" b="1" dirty="0"/>
              <a:t> </a:t>
            </a:r>
            <a:r>
              <a:rPr lang="en-GB" altLang="en-US" sz="2400" dirty="0"/>
              <a:t>and </a:t>
            </a:r>
            <a:r>
              <a:rPr lang="en-GB" altLang="en-US" sz="2400" b="1" dirty="0">
                <a:solidFill>
                  <a:srgbClr val="0070C0"/>
                </a:solidFill>
              </a:rPr>
              <a:t>past tense </a:t>
            </a:r>
            <a:r>
              <a:rPr lang="en-GB" altLang="en-US" sz="2400" dirty="0"/>
              <a:t>to mark actions in progress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>
                <a:solidFill>
                  <a:srgbClr val="0070C0"/>
                </a:solidFill>
              </a:rPr>
              <a:t>she is drumming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he was shouting</a:t>
            </a:r>
            <a:r>
              <a:rPr lang="en-GB" altLang="en-US" sz="2400" dirty="0"/>
              <a:t>] </a:t>
            </a:r>
            <a:endParaRPr lang="en-GB" sz="2400" dirty="0" smtClean="0"/>
          </a:p>
          <a:p>
            <a:pPr marL="395288" indent="-285750">
              <a:buFont typeface="Wingdings" panose="05000000000000000000" pitchFamily="2" charset="2"/>
              <a:buChar char="Ø"/>
            </a:pPr>
            <a:r>
              <a:rPr lang="en-GB" sz="2400" dirty="0" smtClean="0"/>
              <a:t>Use </a:t>
            </a:r>
            <a:r>
              <a:rPr lang="en-GB" sz="2400" dirty="0"/>
              <a:t>capital letters, full stops, question marks and exclamation marks to demarcate </a:t>
            </a:r>
            <a:r>
              <a:rPr lang="en-GB" sz="2400" b="1" dirty="0">
                <a:solidFill>
                  <a:srgbClr val="0070C0"/>
                </a:solidFill>
              </a:rPr>
              <a:t>sentences</a:t>
            </a:r>
            <a:r>
              <a:rPr lang="en-GB" sz="2400" b="1" dirty="0"/>
              <a:t> </a:t>
            </a:r>
          </a:p>
          <a:p>
            <a:pPr marL="395288" indent="-285750">
              <a:buFont typeface="Wingdings" panose="05000000000000000000" pitchFamily="2" charset="2"/>
              <a:buChar char="Ø"/>
            </a:pPr>
            <a:r>
              <a:rPr lang="en-GB" sz="2400" dirty="0" smtClean="0"/>
              <a:t>Use </a:t>
            </a:r>
            <a:r>
              <a:rPr lang="en-GB" sz="2400" b="1" dirty="0">
                <a:solidFill>
                  <a:srgbClr val="0070C0"/>
                </a:solidFill>
              </a:rPr>
              <a:t>commas</a:t>
            </a:r>
            <a:r>
              <a:rPr lang="en-GB" sz="2400" dirty="0"/>
              <a:t> to separate items in a list </a:t>
            </a:r>
          </a:p>
          <a:p>
            <a:pPr marL="395288" indent="-285750">
              <a:buFont typeface="Wingdings" panose="05000000000000000000" pitchFamily="2" charset="2"/>
              <a:buChar char="Ø"/>
            </a:pPr>
            <a:r>
              <a:rPr lang="en-GB" sz="2400" dirty="0" smtClean="0"/>
              <a:t>Use</a:t>
            </a:r>
            <a:r>
              <a:rPr lang="en-GB" sz="2400" b="1" dirty="0" smtClean="0"/>
              <a:t> </a:t>
            </a:r>
            <a:r>
              <a:rPr lang="en-GB" sz="2400" b="1" dirty="0">
                <a:solidFill>
                  <a:srgbClr val="0070C0"/>
                </a:solidFill>
              </a:rPr>
              <a:t>apostrophes</a:t>
            </a:r>
            <a:r>
              <a:rPr lang="en-GB" sz="2400" b="1" dirty="0"/>
              <a:t> </a:t>
            </a:r>
            <a:r>
              <a:rPr lang="en-GB" sz="2400" dirty="0"/>
              <a:t>to mark where letters are missing in spelling (e.g. </a:t>
            </a:r>
            <a:r>
              <a:rPr lang="en-GB" sz="2400" dirty="0">
                <a:solidFill>
                  <a:srgbClr val="0070C0"/>
                </a:solidFill>
              </a:rPr>
              <a:t>can’t</a:t>
            </a:r>
            <a:r>
              <a:rPr lang="en-GB" sz="2400" dirty="0"/>
              <a:t>) and to mark singular possession in nouns </a:t>
            </a:r>
            <a:r>
              <a:rPr lang="en-GB" sz="2400" dirty="0" smtClean="0"/>
              <a:t>(</a:t>
            </a:r>
            <a:r>
              <a:rPr lang="en-GB" sz="2400" dirty="0" err="1" smtClean="0"/>
              <a:t>eg</a:t>
            </a:r>
            <a:r>
              <a:rPr lang="en-GB" sz="2400" dirty="0" smtClean="0"/>
              <a:t>. </a:t>
            </a:r>
            <a:r>
              <a:rPr lang="en-GB" sz="2400" i="1" dirty="0">
                <a:solidFill>
                  <a:srgbClr val="0070C0"/>
                </a:solidFill>
              </a:rPr>
              <a:t>the girl’s name</a:t>
            </a:r>
            <a:r>
              <a:rPr lang="en-GB" sz="2400" dirty="0"/>
              <a:t>) </a:t>
            </a:r>
            <a:r>
              <a:rPr lang="en-GB" altLang="en-US" dirty="0"/>
              <a:t>	</a:t>
            </a:r>
            <a:endParaRPr lang="en-GB" altLang="en-US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en-GB" altLang="en-US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740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609600"/>
            <a:ext cx="8458200" cy="5078313"/>
          </a:xfrm>
        </p:spPr>
        <p:txBody>
          <a:bodyPr/>
          <a:lstStyle/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Form </a:t>
            </a:r>
            <a:r>
              <a:rPr lang="en-GB" sz="2400" b="1" dirty="0">
                <a:solidFill>
                  <a:srgbClr val="0070C0"/>
                </a:solidFill>
              </a:rPr>
              <a:t>nouns</a:t>
            </a:r>
            <a:r>
              <a:rPr lang="en-GB" sz="2400" b="1" dirty="0"/>
              <a:t> </a:t>
            </a:r>
            <a:r>
              <a:rPr lang="en-GB" sz="2400" dirty="0"/>
              <a:t>using </a:t>
            </a:r>
            <a:r>
              <a:rPr lang="en-GB" sz="2400" b="1" dirty="0">
                <a:solidFill>
                  <a:srgbClr val="0070C0"/>
                </a:solidFill>
              </a:rPr>
              <a:t>suffixes</a:t>
            </a:r>
            <a:r>
              <a:rPr lang="en-GB" sz="2400" b="1" dirty="0"/>
              <a:t> </a:t>
            </a:r>
            <a:r>
              <a:rPr lang="en-GB" sz="2400" dirty="0"/>
              <a:t>such as </a:t>
            </a:r>
            <a:r>
              <a:rPr lang="en-GB" sz="2400" dirty="0">
                <a:solidFill>
                  <a:srgbClr val="0070C0"/>
                </a:solidFill>
              </a:rPr>
              <a:t>–</a:t>
            </a:r>
            <a:r>
              <a:rPr lang="en-GB" sz="2400" i="1" dirty="0">
                <a:solidFill>
                  <a:srgbClr val="0070C0"/>
                </a:solidFill>
              </a:rPr>
              <a:t>ness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–</a:t>
            </a:r>
            <a:r>
              <a:rPr lang="en-GB" sz="2400" i="1" dirty="0" err="1">
                <a:solidFill>
                  <a:srgbClr val="0070C0"/>
                </a:solidFill>
              </a:rPr>
              <a:t>er</a:t>
            </a:r>
            <a:r>
              <a:rPr lang="en-GB" sz="2400" i="1" dirty="0">
                <a:solidFill>
                  <a:srgbClr val="0070C0"/>
                </a:solidFill>
              </a:rPr>
              <a:t> </a:t>
            </a:r>
            <a:r>
              <a:rPr lang="en-GB" sz="2400" dirty="0"/>
              <a:t>and by compounding </a:t>
            </a:r>
            <a:r>
              <a:rPr lang="en-GB" sz="2400" dirty="0" smtClean="0"/>
              <a:t>[</a:t>
            </a:r>
            <a:r>
              <a:rPr lang="en-GB" sz="2400" dirty="0" err="1" smtClean="0"/>
              <a:t>eg</a:t>
            </a:r>
            <a:r>
              <a:rPr lang="en-GB" sz="2400" dirty="0" smtClean="0"/>
              <a:t>. </a:t>
            </a:r>
            <a:r>
              <a:rPr lang="en-GB" sz="2400" i="1" dirty="0">
                <a:solidFill>
                  <a:srgbClr val="0070C0"/>
                </a:solidFill>
              </a:rPr>
              <a:t>whiteboard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superman</a:t>
            </a:r>
            <a:r>
              <a:rPr lang="en-GB" sz="2400" dirty="0"/>
              <a:t>] </a:t>
            </a:r>
          </a:p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Form </a:t>
            </a:r>
            <a:r>
              <a:rPr lang="en-GB" sz="2400" b="1" dirty="0">
                <a:solidFill>
                  <a:srgbClr val="0070C0"/>
                </a:solidFill>
              </a:rPr>
              <a:t>adjectives</a:t>
            </a:r>
            <a:r>
              <a:rPr lang="en-GB" sz="2400" b="1" dirty="0"/>
              <a:t> </a:t>
            </a:r>
            <a:r>
              <a:rPr lang="en-GB" sz="2400" dirty="0"/>
              <a:t>using </a:t>
            </a:r>
            <a:r>
              <a:rPr lang="en-GB" sz="2400" b="1" dirty="0">
                <a:solidFill>
                  <a:srgbClr val="0070C0"/>
                </a:solidFill>
              </a:rPr>
              <a:t>suffixes</a:t>
            </a:r>
            <a:r>
              <a:rPr lang="en-GB" sz="2400" b="1" dirty="0"/>
              <a:t> </a:t>
            </a:r>
            <a:r>
              <a:rPr lang="en-GB" sz="2400" dirty="0"/>
              <a:t>such as </a:t>
            </a:r>
            <a:r>
              <a:rPr lang="en-GB" sz="2400" i="1" dirty="0">
                <a:solidFill>
                  <a:srgbClr val="0070C0"/>
                </a:solidFill>
              </a:rPr>
              <a:t>–</a:t>
            </a:r>
            <a:r>
              <a:rPr lang="en-GB" sz="2400" i="1" dirty="0" err="1">
                <a:solidFill>
                  <a:srgbClr val="0070C0"/>
                </a:solidFill>
              </a:rPr>
              <a:t>ful</a:t>
            </a:r>
            <a:r>
              <a:rPr lang="en-GB" sz="2400" dirty="0"/>
              <a:t>,   </a:t>
            </a:r>
            <a:r>
              <a:rPr lang="en-GB" sz="2400" i="1" dirty="0">
                <a:solidFill>
                  <a:srgbClr val="0070C0"/>
                </a:solidFill>
              </a:rPr>
              <a:t>–less </a:t>
            </a:r>
          </a:p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Use </a:t>
            </a:r>
            <a:r>
              <a:rPr lang="en-GB" sz="2400" dirty="0"/>
              <a:t>the </a:t>
            </a:r>
            <a:r>
              <a:rPr lang="en-GB" sz="2400" b="1" dirty="0">
                <a:solidFill>
                  <a:srgbClr val="0070C0"/>
                </a:solidFill>
              </a:rPr>
              <a:t>suffixes </a:t>
            </a:r>
            <a:r>
              <a:rPr lang="en-GB" sz="2400" i="1" dirty="0">
                <a:solidFill>
                  <a:srgbClr val="0070C0"/>
                </a:solidFill>
              </a:rPr>
              <a:t>–</a:t>
            </a:r>
            <a:r>
              <a:rPr lang="en-GB" sz="2400" i="1" dirty="0" err="1">
                <a:solidFill>
                  <a:srgbClr val="0070C0"/>
                </a:solidFill>
              </a:rPr>
              <a:t>er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–</a:t>
            </a:r>
            <a:r>
              <a:rPr lang="en-GB" sz="2400" i="1" dirty="0" err="1">
                <a:solidFill>
                  <a:srgbClr val="0070C0"/>
                </a:solidFill>
              </a:rPr>
              <a:t>est</a:t>
            </a:r>
            <a:r>
              <a:rPr lang="en-GB" sz="2400" i="1" dirty="0">
                <a:solidFill>
                  <a:srgbClr val="0070C0"/>
                </a:solidFill>
              </a:rPr>
              <a:t>  </a:t>
            </a:r>
            <a:r>
              <a:rPr lang="en-GB" sz="2400" dirty="0"/>
              <a:t>in </a:t>
            </a:r>
            <a:r>
              <a:rPr lang="en-GB" sz="2400" b="1" dirty="0">
                <a:solidFill>
                  <a:srgbClr val="0070C0"/>
                </a:solidFill>
              </a:rPr>
              <a:t>adjectives</a:t>
            </a:r>
            <a:r>
              <a:rPr lang="en-GB" sz="2400" b="1" dirty="0"/>
              <a:t> </a:t>
            </a:r>
            <a:r>
              <a:rPr lang="en-GB" sz="2400" dirty="0"/>
              <a:t>and the use of </a:t>
            </a:r>
            <a:r>
              <a:rPr lang="en-GB" sz="2400" dirty="0">
                <a:solidFill>
                  <a:srgbClr val="0070C0"/>
                </a:solidFill>
              </a:rPr>
              <a:t>–</a:t>
            </a:r>
            <a:r>
              <a:rPr lang="en-GB" sz="2400" dirty="0" err="1">
                <a:solidFill>
                  <a:srgbClr val="0070C0"/>
                </a:solidFill>
              </a:rPr>
              <a:t>ly</a:t>
            </a:r>
            <a:r>
              <a:rPr lang="en-GB" sz="2400" dirty="0">
                <a:solidFill>
                  <a:srgbClr val="0070C0"/>
                </a:solidFill>
              </a:rPr>
              <a:t> </a:t>
            </a:r>
            <a:r>
              <a:rPr lang="en-GB" sz="2400" dirty="0"/>
              <a:t>in Standard English to turn adjectives into </a:t>
            </a:r>
            <a:r>
              <a:rPr lang="en-GB" sz="2400" b="1" dirty="0" smtClean="0">
                <a:solidFill>
                  <a:srgbClr val="0070C0"/>
                </a:solidFill>
              </a:rPr>
              <a:t>adverbs</a:t>
            </a:r>
          </a:p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Been </a:t>
            </a:r>
            <a:r>
              <a:rPr lang="en-GB" sz="2400" dirty="0"/>
              <a:t>introduced to </a:t>
            </a:r>
            <a:r>
              <a:rPr lang="en-GB" sz="2400" b="1" dirty="0">
                <a:solidFill>
                  <a:srgbClr val="0070C0"/>
                </a:solidFill>
              </a:rPr>
              <a:t>subordination</a:t>
            </a:r>
            <a:r>
              <a:rPr lang="en-GB" sz="2400" b="1" dirty="0"/>
              <a:t> </a:t>
            </a:r>
            <a:r>
              <a:rPr lang="en-GB" sz="2400" dirty="0"/>
              <a:t>(using </a:t>
            </a:r>
            <a:r>
              <a:rPr lang="en-GB" sz="2400" i="1" dirty="0">
                <a:solidFill>
                  <a:srgbClr val="0070C0"/>
                </a:solidFill>
              </a:rPr>
              <a:t>when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if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that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because</a:t>
            </a:r>
            <a:r>
              <a:rPr lang="en-GB" sz="2400" i="1" dirty="0"/>
              <a:t>) </a:t>
            </a:r>
            <a:r>
              <a:rPr lang="en-GB" sz="2400" dirty="0"/>
              <a:t>and </a:t>
            </a:r>
            <a:r>
              <a:rPr lang="en-GB" sz="2400" b="1" dirty="0">
                <a:solidFill>
                  <a:srgbClr val="0070C0"/>
                </a:solidFill>
              </a:rPr>
              <a:t>co-ordination</a:t>
            </a:r>
            <a:r>
              <a:rPr lang="en-GB" sz="2400" b="1" dirty="0"/>
              <a:t> </a:t>
            </a:r>
            <a:r>
              <a:rPr lang="en-GB" sz="2400" dirty="0"/>
              <a:t>(using </a:t>
            </a:r>
            <a:r>
              <a:rPr lang="en-GB" sz="2400" i="1" dirty="0">
                <a:solidFill>
                  <a:srgbClr val="0070C0"/>
                </a:solidFill>
              </a:rPr>
              <a:t>or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and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but</a:t>
            </a:r>
            <a:r>
              <a:rPr lang="en-GB" sz="2400" dirty="0"/>
              <a:t>)  </a:t>
            </a:r>
            <a:endParaRPr lang="en-GB" sz="2400" dirty="0" smtClean="0"/>
          </a:p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Use </a:t>
            </a:r>
            <a:r>
              <a:rPr lang="en-GB" sz="2400" dirty="0"/>
              <a:t>expanded </a:t>
            </a:r>
            <a:r>
              <a:rPr lang="en-GB" sz="2400" b="1" dirty="0">
                <a:solidFill>
                  <a:srgbClr val="0070C0"/>
                </a:solidFill>
              </a:rPr>
              <a:t>noun phrases </a:t>
            </a:r>
            <a:r>
              <a:rPr lang="en-GB" sz="2400" dirty="0"/>
              <a:t>for description and specification </a:t>
            </a:r>
            <a:r>
              <a:rPr lang="en-GB" sz="2400" dirty="0" smtClean="0"/>
              <a:t>[</a:t>
            </a:r>
            <a:r>
              <a:rPr lang="en-GB" sz="2400" dirty="0" err="1" smtClean="0"/>
              <a:t>eg</a:t>
            </a:r>
            <a:r>
              <a:rPr lang="en-GB" sz="2400" dirty="0" smtClean="0"/>
              <a:t>. </a:t>
            </a:r>
            <a:r>
              <a:rPr lang="en-GB" sz="2400" i="1" dirty="0">
                <a:solidFill>
                  <a:srgbClr val="0070C0"/>
                </a:solidFill>
              </a:rPr>
              <a:t>the blue butterfly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plain flour</a:t>
            </a:r>
            <a:r>
              <a:rPr lang="en-GB" sz="2400" dirty="0">
                <a:solidFill>
                  <a:srgbClr val="0070C0"/>
                </a:solidFill>
              </a:rPr>
              <a:t>, </a:t>
            </a:r>
            <a:r>
              <a:rPr lang="en-GB" sz="2400" i="1" dirty="0">
                <a:solidFill>
                  <a:srgbClr val="0070C0"/>
                </a:solidFill>
              </a:rPr>
              <a:t>the man in the moon</a:t>
            </a:r>
            <a:r>
              <a:rPr lang="en-GB" sz="2400" dirty="0"/>
              <a:t>] </a:t>
            </a:r>
            <a:endParaRPr lang="en-GB" sz="2400" dirty="0" smtClean="0"/>
          </a:p>
          <a:p>
            <a:pPr marL="395478" indent="-285750" fontAlgn="auto">
              <a:spcAft>
                <a:spcPts val="0"/>
              </a:spcAft>
              <a:buFont typeface="Wingdings" panose="05000000000000000000" pitchFamily="2" charset="2"/>
              <a:buChar char="Ø"/>
              <a:defRPr/>
            </a:pPr>
            <a:r>
              <a:rPr lang="en-GB" sz="2400" dirty="0" smtClean="0"/>
              <a:t>Identify </a:t>
            </a:r>
            <a:r>
              <a:rPr lang="en-GB" sz="2400" dirty="0"/>
              <a:t>the functions of sentences</a:t>
            </a:r>
            <a:r>
              <a:rPr lang="en-GB" sz="2400" b="1" dirty="0"/>
              <a:t>:  </a:t>
            </a:r>
            <a:r>
              <a:rPr lang="en-GB" sz="2400" dirty="0">
                <a:solidFill>
                  <a:srgbClr val="0070C0"/>
                </a:solidFill>
              </a:rPr>
              <a:t>statement, question, exclamation or command</a:t>
            </a:r>
            <a:r>
              <a:rPr lang="en-GB" sz="2400" b="1" dirty="0" smtClean="0"/>
              <a:t> </a:t>
            </a:r>
          </a:p>
          <a:p>
            <a:pPr marL="395478" indent="-285750">
              <a:buFont typeface="Wingdings" panose="05000000000000000000" pitchFamily="2" charset="2"/>
              <a:buChar char="Ø"/>
              <a:defRPr/>
            </a:pPr>
            <a:r>
              <a:rPr lang="en-GB" altLang="en-US" sz="2400" dirty="0"/>
              <a:t>Use a range of </a:t>
            </a:r>
            <a:r>
              <a:rPr lang="en-GB" altLang="en-US" sz="2400" dirty="0">
                <a:solidFill>
                  <a:srgbClr val="0070C0"/>
                </a:solidFill>
              </a:rPr>
              <a:t>prefixes</a:t>
            </a:r>
            <a:r>
              <a:rPr lang="en-GB" altLang="en-US" sz="2400" dirty="0"/>
              <a:t> and </a:t>
            </a:r>
            <a:r>
              <a:rPr lang="en-GB" altLang="en-US" sz="2400" dirty="0">
                <a:solidFill>
                  <a:srgbClr val="0070C0"/>
                </a:solidFill>
              </a:rPr>
              <a:t>suffixes</a:t>
            </a:r>
            <a:r>
              <a:rPr lang="en-GB" altLang="en-US" sz="2400" dirty="0"/>
              <a:t> (see National Curriculum spelling appendix</a:t>
            </a:r>
            <a:r>
              <a:rPr lang="en-GB" altLang="en-US" sz="2400" dirty="0" smtClean="0"/>
              <a:t>)</a:t>
            </a:r>
            <a:r>
              <a:rPr lang="en-GB" dirty="0"/>
              <a:t>	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2757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305800" cy="677108"/>
          </a:xfrm>
        </p:spPr>
        <p:txBody>
          <a:bodyPr/>
          <a:lstStyle/>
          <a:p>
            <a:pPr marL="109538" indent="0"/>
            <a:r>
              <a:rPr lang="en-GB" altLang="en-US" b="1" dirty="0" smtClean="0">
                <a:solidFill>
                  <a:srgbClr val="0070C0"/>
                </a:solidFill>
              </a:rPr>
              <a:t>Curriculum Expectations – Year 3</a:t>
            </a:r>
            <a:endParaRPr lang="en-GB" altLang="en-US" b="1" dirty="0">
              <a:solidFill>
                <a:srgbClr val="0070C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1572387"/>
            <a:ext cx="8072119" cy="4653582"/>
          </a:xfrm>
        </p:spPr>
        <p:txBody>
          <a:bodyPr/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Express </a:t>
            </a:r>
            <a:r>
              <a:rPr lang="en-GB" altLang="en-US" sz="2400" dirty="0"/>
              <a:t>time, place and cause using </a:t>
            </a:r>
            <a:r>
              <a:rPr lang="en-GB" altLang="en-US" sz="2400" b="1" dirty="0">
                <a:solidFill>
                  <a:srgbClr val="0070C0"/>
                </a:solidFill>
              </a:rPr>
              <a:t>conjunctions</a:t>
            </a:r>
            <a:r>
              <a:rPr lang="en-GB" altLang="en-US" sz="2400" b="1" dirty="0"/>
              <a:t>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>
                <a:solidFill>
                  <a:srgbClr val="0070C0"/>
                </a:solidFill>
              </a:rPr>
              <a:t>when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before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after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while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so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because</a:t>
            </a:r>
            <a:r>
              <a:rPr lang="en-GB" altLang="en-US" sz="2400" dirty="0"/>
              <a:t>], </a:t>
            </a:r>
            <a:r>
              <a:rPr lang="en-GB" altLang="en-US" sz="2400" b="1" dirty="0">
                <a:solidFill>
                  <a:srgbClr val="0070C0"/>
                </a:solidFill>
              </a:rPr>
              <a:t>adverbs</a:t>
            </a:r>
            <a:r>
              <a:rPr lang="en-GB" altLang="en-US" sz="2400" b="1" dirty="0"/>
              <a:t>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then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next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soon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therefore</a:t>
            </a:r>
            <a:r>
              <a:rPr lang="en-GB" altLang="en-US" sz="2400" dirty="0"/>
              <a:t>], or </a:t>
            </a:r>
            <a:r>
              <a:rPr lang="en-GB" altLang="en-US" sz="2400" b="1" dirty="0">
                <a:solidFill>
                  <a:srgbClr val="0070C0"/>
                </a:solidFill>
              </a:rPr>
              <a:t>prepositions</a:t>
            </a:r>
            <a:r>
              <a:rPr lang="en-GB" altLang="en-US" sz="2400" b="1" dirty="0"/>
              <a:t>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before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after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during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in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because of</a:t>
            </a:r>
            <a:r>
              <a:rPr lang="en-GB" altLang="en-US" sz="2400" dirty="0"/>
              <a:t>] </a:t>
            </a:r>
            <a:endParaRPr lang="en-GB" altLang="en-US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/>
              <a:t>Begin </a:t>
            </a:r>
            <a:r>
              <a:rPr lang="en-GB" sz="2400" dirty="0"/>
              <a:t>to use </a:t>
            </a:r>
            <a:r>
              <a:rPr lang="en-GB" sz="2400" dirty="0">
                <a:solidFill>
                  <a:srgbClr val="0070C0"/>
                </a:solidFill>
              </a:rPr>
              <a:t>paragraphs</a:t>
            </a:r>
            <a:r>
              <a:rPr lang="en-GB" sz="2400" dirty="0"/>
              <a:t> as a way to group related material </a:t>
            </a:r>
            <a:endParaRPr lang="en-GB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/>
              <a:t>Use </a:t>
            </a:r>
            <a:r>
              <a:rPr lang="en-GB" sz="2400" dirty="0">
                <a:solidFill>
                  <a:srgbClr val="0070C0"/>
                </a:solidFill>
              </a:rPr>
              <a:t>headings</a:t>
            </a:r>
            <a:r>
              <a:rPr lang="en-GB" sz="2400" dirty="0"/>
              <a:t> and </a:t>
            </a:r>
            <a:r>
              <a:rPr lang="en-GB" sz="2400" dirty="0">
                <a:solidFill>
                  <a:srgbClr val="0070C0"/>
                </a:solidFill>
              </a:rPr>
              <a:t>sub-headings</a:t>
            </a:r>
            <a:r>
              <a:rPr lang="en-GB" sz="2400" dirty="0"/>
              <a:t> to aid presentation </a:t>
            </a:r>
            <a:endParaRPr lang="en-GB" sz="2400" dirty="0" smtClean="0"/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sz="2400" dirty="0" smtClean="0"/>
              <a:t>Use </a:t>
            </a:r>
            <a:r>
              <a:rPr lang="en-GB" sz="2400" dirty="0"/>
              <a:t>of the </a:t>
            </a:r>
            <a:r>
              <a:rPr lang="en-GB" sz="2400" b="1" dirty="0">
                <a:solidFill>
                  <a:srgbClr val="0070C0"/>
                </a:solidFill>
              </a:rPr>
              <a:t>present perfect </a:t>
            </a:r>
            <a:r>
              <a:rPr lang="en-GB" sz="2400" dirty="0"/>
              <a:t>form of </a:t>
            </a:r>
            <a:r>
              <a:rPr lang="en-GB" sz="2400" b="1" dirty="0">
                <a:solidFill>
                  <a:srgbClr val="0070C0"/>
                </a:solidFill>
              </a:rPr>
              <a:t>verbs</a:t>
            </a:r>
            <a:r>
              <a:rPr lang="en-GB" sz="2400" b="1" dirty="0"/>
              <a:t> </a:t>
            </a:r>
            <a:r>
              <a:rPr lang="en-GB" sz="2400" dirty="0"/>
              <a:t>instead of the simple past </a:t>
            </a:r>
            <a:r>
              <a:rPr lang="en-GB" sz="2400" dirty="0" smtClean="0"/>
              <a:t>[</a:t>
            </a:r>
            <a:r>
              <a:rPr lang="en-GB" sz="2400" dirty="0" err="1" smtClean="0"/>
              <a:t>eg</a:t>
            </a:r>
            <a:r>
              <a:rPr lang="en-GB" sz="2400" dirty="0" smtClean="0"/>
              <a:t>. </a:t>
            </a:r>
            <a:r>
              <a:rPr lang="en-GB" sz="2400" i="1" dirty="0" smtClean="0">
                <a:solidFill>
                  <a:srgbClr val="0070C0"/>
                </a:solidFill>
              </a:rPr>
              <a:t>He </a:t>
            </a:r>
            <a:r>
              <a:rPr lang="en-GB" sz="2400" i="1" dirty="0">
                <a:solidFill>
                  <a:srgbClr val="0070C0"/>
                </a:solidFill>
              </a:rPr>
              <a:t>has gone out to play </a:t>
            </a:r>
            <a:r>
              <a:rPr lang="en-GB" sz="2400" dirty="0"/>
              <a:t>contrasted with </a:t>
            </a:r>
            <a:r>
              <a:rPr lang="en-GB" sz="2400" i="1" dirty="0">
                <a:solidFill>
                  <a:srgbClr val="0070C0"/>
                </a:solidFill>
              </a:rPr>
              <a:t>He went out to </a:t>
            </a:r>
            <a:r>
              <a:rPr lang="en-GB" sz="2400" i="1" dirty="0" smtClean="0">
                <a:solidFill>
                  <a:srgbClr val="0070C0"/>
                </a:solidFill>
              </a:rPr>
              <a:t>play</a:t>
            </a:r>
            <a:r>
              <a:rPr lang="en-GB" sz="2400" dirty="0" smtClean="0"/>
              <a:t>]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Begin </a:t>
            </a:r>
            <a:r>
              <a:rPr lang="en-GB" altLang="en-US" sz="2400" dirty="0"/>
              <a:t>to use </a:t>
            </a:r>
            <a:r>
              <a:rPr lang="en-GB" altLang="en-US" sz="2400" dirty="0">
                <a:solidFill>
                  <a:srgbClr val="0070C0"/>
                </a:solidFill>
              </a:rPr>
              <a:t>inverted commas </a:t>
            </a:r>
            <a:r>
              <a:rPr lang="en-GB" altLang="en-US" sz="2400" dirty="0"/>
              <a:t>(speech marks) to </a:t>
            </a:r>
            <a:r>
              <a:rPr lang="en-GB" altLang="en-US" sz="2400" b="1" dirty="0"/>
              <a:t>punctuate </a:t>
            </a:r>
            <a:r>
              <a:rPr lang="en-GB" altLang="en-US" sz="2400" dirty="0"/>
              <a:t>direct speech, e.g. </a:t>
            </a:r>
          </a:p>
          <a:p>
            <a:pPr marL="109538" indent="0"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400" i="1" dirty="0" err="1" smtClean="0"/>
              <a:t>Eg</a:t>
            </a:r>
            <a:r>
              <a:rPr lang="en-GB" altLang="en-US" sz="2400" i="1" dirty="0" smtClean="0"/>
              <a:t>.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“</a:t>
            </a:r>
            <a:r>
              <a:rPr lang="en-GB" altLang="en-US" sz="2400" b="1" i="1" dirty="0" smtClean="0"/>
              <a:t>Please </a:t>
            </a:r>
            <a:r>
              <a:rPr lang="en-GB" altLang="en-US" sz="2400" b="1" i="1" dirty="0"/>
              <a:t>go and tidy your room,</a:t>
            </a:r>
            <a:r>
              <a:rPr lang="en-GB" altLang="en-US" sz="2400" b="1" i="1" dirty="0">
                <a:solidFill>
                  <a:srgbClr val="0070C0"/>
                </a:solidFill>
              </a:rPr>
              <a:t>”</a:t>
            </a:r>
            <a:r>
              <a:rPr lang="en-GB" altLang="en-US" sz="2400" b="1" i="1" dirty="0"/>
              <a:t> begged Mum</a:t>
            </a:r>
            <a:r>
              <a:rPr lang="en-GB" altLang="en-US" sz="2400" i="1" dirty="0"/>
              <a:t>.</a:t>
            </a:r>
            <a:r>
              <a:rPr lang="en-GB" altLang="en-US" sz="2400" dirty="0"/>
              <a:t> </a:t>
            </a:r>
          </a:p>
          <a:p>
            <a:pPr marL="109538" indent="0">
              <a:lnSpc>
                <a:spcPct val="80000"/>
              </a:lnSpc>
              <a:buFont typeface="Wingdings 3" pitchFamily="18" charset="2"/>
              <a:buNone/>
            </a:pP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56318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304800"/>
            <a:ext cx="8072119" cy="6130909"/>
          </a:xfrm>
        </p:spPr>
        <p:txBody>
          <a:bodyPr/>
          <a:lstStyle/>
          <a:p>
            <a:pPr marL="452438" indent="-34290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/>
              <a:t>Form </a:t>
            </a:r>
            <a:r>
              <a:rPr lang="en-GB" altLang="en-US" sz="2400" b="1" dirty="0"/>
              <a:t>nouns </a:t>
            </a:r>
            <a:r>
              <a:rPr lang="en-GB" altLang="en-US" sz="2400" dirty="0"/>
              <a:t>using a range of </a:t>
            </a:r>
            <a:r>
              <a:rPr lang="en-GB" altLang="en-US" sz="2400" b="1" dirty="0">
                <a:solidFill>
                  <a:srgbClr val="0070C0"/>
                </a:solidFill>
              </a:rPr>
              <a:t>prefixes</a:t>
            </a:r>
            <a:r>
              <a:rPr lang="en-GB" altLang="en-US" sz="2400" b="1" dirty="0"/>
              <a:t> </a:t>
            </a:r>
            <a:r>
              <a:rPr lang="en-GB" altLang="en-US" sz="2400" dirty="0"/>
              <a:t>[for example </a:t>
            </a:r>
            <a:r>
              <a:rPr lang="en-GB" altLang="en-US" sz="2400" i="1" dirty="0">
                <a:solidFill>
                  <a:srgbClr val="0070C0"/>
                </a:solidFill>
              </a:rPr>
              <a:t>super–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anti–</a:t>
            </a:r>
            <a:r>
              <a:rPr lang="en-GB" altLang="en-US" sz="2400" dirty="0">
                <a:solidFill>
                  <a:srgbClr val="0070C0"/>
                </a:solidFill>
              </a:rPr>
              <a:t>, </a:t>
            </a:r>
            <a:r>
              <a:rPr lang="en-GB" altLang="en-US" sz="2400" i="1" dirty="0">
                <a:solidFill>
                  <a:srgbClr val="0070C0"/>
                </a:solidFill>
              </a:rPr>
              <a:t>auto–</a:t>
            </a:r>
            <a:r>
              <a:rPr lang="en-GB" altLang="en-US" sz="2400" dirty="0"/>
              <a:t>] </a:t>
            </a:r>
            <a:r>
              <a:rPr lang="en-GB" altLang="en-US" sz="2400" dirty="0" err="1" smtClean="0"/>
              <a:t>eg</a:t>
            </a:r>
            <a:r>
              <a:rPr lang="en-GB" altLang="en-US" sz="2400" dirty="0"/>
              <a:t>. </a:t>
            </a:r>
            <a:r>
              <a:rPr lang="en-GB" altLang="en-US" sz="2400" b="1" i="1" dirty="0">
                <a:solidFill>
                  <a:srgbClr val="0070C0"/>
                </a:solidFill>
              </a:rPr>
              <a:t>supermarket, antibiotic, </a:t>
            </a:r>
            <a:r>
              <a:rPr lang="en-GB" altLang="en-US" sz="2400" b="1" i="1" dirty="0" smtClean="0">
                <a:solidFill>
                  <a:srgbClr val="0070C0"/>
                </a:solidFill>
              </a:rPr>
              <a:t>automatic</a:t>
            </a:r>
          </a:p>
          <a:p>
            <a:pPr marL="109538" indent="0">
              <a:lnSpc>
                <a:spcPct val="80000"/>
              </a:lnSpc>
              <a:buFont typeface="Wingdings 3" pitchFamily="18" charset="2"/>
              <a:buNone/>
            </a:pPr>
            <a:endParaRPr lang="en-GB" altLang="en-US" sz="2400" b="1" i="1" dirty="0" smtClean="0"/>
          </a:p>
          <a:p>
            <a:pPr marL="452438" indent="-342900">
              <a:lnSpc>
                <a:spcPct val="80000"/>
              </a:lnSpc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Use the </a:t>
            </a:r>
            <a:r>
              <a:rPr lang="en-GB" altLang="en-US" sz="2400" dirty="0" smtClean="0">
                <a:solidFill>
                  <a:srgbClr val="0070C0"/>
                </a:solidFill>
              </a:rPr>
              <a:t>determiners</a:t>
            </a:r>
            <a:r>
              <a:rPr lang="en-GB" altLang="en-US" sz="2400" b="1" dirty="0" smtClean="0"/>
              <a:t> </a:t>
            </a:r>
            <a:r>
              <a:rPr lang="en-GB" altLang="en-US" sz="2400" b="1" i="1" dirty="0" smtClean="0">
                <a:solidFill>
                  <a:srgbClr val="0070C0"/>
                </a:solidFill>
              </a:rPr>
              <a:t>a</a:t>
            </a:r>
            <a:r>
              <a:rPr lang="en-GB" altLang="en-US" sz="2400" i="1" dirty="0" smtClean="0"/>
              <a:t> </a:t>
            </a:r>
            <a:r>
              <a:rPr lang="en-GB" altLang="en-US" sz="2400" dirty="0" smtClean="0"/>
              <a:t>or </a:t>
            </a:r>
            <a:r>
              <a:rPr lang="en-GB" altLang="en-US" sz="2400" b="1" i="1" dirty="0" smtClean="0">
                <a:solidFill>
                  <a:srgbClr val="0070C0"/>
                </a:solidFill>
              </a:rPr>
              <a:t>an</a:t>
            </a:r>
            <a:r>
              <a:rPr lang="en-GB" altLang="en-US" sz="2400" i="1" dirty="0" smtClean="0"/>
              <a:t> </a:t>
            </a:r>
            <a:r>
              <a:rPr lang="en-GB" altLang="en-US" sz="2400" dirty="0" smtClean="0"/>
              <a:t>according to whether the next </a:t>
            </a:r>
            <a:r>
              <a:rPr lang="en-GB" altLang="en-US" sz="2400" b="1" dirty="0" smtClean="0"/>
              <a:t>word </a:t>
            </a:r>
            <a:r>
              <a:rPr lang="en-GB" altLang="en-US" sz="2400" dirty="0" smtClean="0"/>
              <a:t>begins with a </a:t>
            </a:r>
            <a:r>
              <a:rPr lang="en-GB" altLang="en-US" sz="2400" b="1" dirty="0" smtClean="0"/>
              <a:t>consonant </a:t>
            </a:r>
            <a:r>
              <a:rPr lang="en-GB" altLang="en-US" sz="2400" dirty="0" smtClean="0"/>
              <a:t>or a </a:t>
            </a:r>
            <a:r>
              <a:rPr lang="en-GB" altLang="en-US" sz="2400" b="1" dirty="0" smtClean="0"/>
              <a:t>vowel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a rock</a:t>
            </a:r>
            <a:r>
              <a:rPr lang="en-GB" altLang="en-US" sz="2400" dirty="0" smtClean="0">
                <a:solidFill>
                  <a:srgbClr val="0070C0"/>
                </a:solidFill>
              </a:rPr>
              <a:t>, </a:t>
            </a:r>
            <a:r>
              <a:rPr lang="en-GB" altLang="en-US" sz="2400" i="1" u="sng" dirty="0" smtClean="0">
                <a:solidFill>
                  <a:srgbClr val="0070C0"/>
                </a:solidFill>
              </a:rPr>
              <a:t>an </a:t>
            </a:r>
            <a:r>
              <a:rPr lang="en-GB" altLang="en-US" sz="2400" i="1" dirty="0" smtClean="0">
                <a:solidFill>
                  <a:srgbClr val="0070C0"/>
                </a:solidFill>
              </a:rPr>
              <a:t>open box</a:t>
            </a:r>
            <a:r>
              <a:rPr lang="en-GB" altLang="en-US" sz="2400" dirty="0" smtClean="0"/>
              <a:t>]</a:t>
            </a:r>
          </a:p>
          <a:p>
            <a:pPr marL="452438" indent="-342900">
              <a:buFont typeface="Wingdings" panose="05000000000000000000" pitchFamily="2" charset="2"/>
              <a:buChar char="Ø"/>
            </a:pPr>
            <a:r>
              <a:rPr lang="en-GB" altLang="en-US" sz="2400" dirty="0"/>
              <a:t>Develop</a:t>
            </a:r>
            <a:r>
              <a:rPr lang="en-GB" altLang="en-US" sz="2400" b="1" dirty="0"/>
              <a:t> </a:t>
            </a:r>
            <a:r>
              <a:rPr lang="en-GB" altLang="en-US" sz="2400" b="1" dirty="0">
                <a:solidFill>
                  <a:srgbClr val="0070C0"/>
                </a:solidFill>
              </a:rPr>
              <a:t>word families </a:t>
            </a:r>
            <a:r>
              <a:rPr lang="en-GB" altLang="en-US" sz="2400" dirty="0"/>
              <a:t>based on common </a:t>
            </a:r>
            <a:r>
              <a:rPr lang="en-GB" altLang="en-US" sz="2400" b="1" dirty="0"/>
              <a:t>words</a:t>
            </a:r>
            <a:r>
              <a:rPr lang="en-GB" altLang="en-US" sz="2400" dirty="0"/>
              <a:t>, showing how words are related in form and meaning </a:t>
            </a:r>
            <a:r>
              <a:rPr lang="en-GB" altLang="en-US" sz="2400" dirty="0" smtClean="0"/>
              <a:t>[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i="1" dirty="0">
                <a:solidFill>
                  <a:srgbClr val="0070C0"/>
                </a:solidFill>
              </a:rPr>
              <a:t>solve, solution, solver, dissolve, insoluble</a:t>
            </a:r>
            <a:r>
              <a:rPr lang="en-GB" altLang="en-US" sz="2400" dirty="0"/>
              <a:t>] </a:t>
            </a:r>
            <a:endParaRPr lang="en-GB" altLang="en-US" sz="2400" dirty="0" smtClean="0"/>
          </a:p>
          <a:p>
            <a:pPr marL="452438" indent="-342900">
              <a:buFont typeface="Wingdings" panose="05000000000000000000" pitchFamily="2" charset="2"/>
              <a:buChar char="Ø"/>
            </a:pPr>
            <a:r>
              <a:rPr lang="en-GB" altLang="en-US" sz="2400" dirty="0" smtClean="0"/>
              <a:t>Identify </a:t>
            </a:r>
            <a:r>
              <a:rPr lang="en-GB" altLang="en-US" sz="2400" dirty="0"/>
              <a:t>the </a:t>
            </a:r>
            <a:r>
              <a:rPr lang="en-GB" altLang="en-US" sz="2400" b="1" dirty="0">
                <a:solidFill>
                  <a:srgbClr val="0070C0"/>
                </a:solidFill>
              </a:rPr>
              <a:t>main clause </a:t>
            </a:r>
            <a:r>
              <a:rPr lang="en-GB" altLang="en-US" sz="2400" dirty="0"/>
              <a:t>and the </a:t>
            </a:r>
            <a:r>
              <a:rPr lang="en-GB" altLang="en-US" sz="2400" b="1" dirty="0">
                <a:solidFill>
                  <a:srgbClr val="0070C0"/>
                </a:solidFill>
              </a:rPr>
              <a:t>subordinate clause</a:t>
            </a:r>
            <a:r>
              <a:rPr lang="en-GB" altLang="en-US" sz="2400" dirty="0">
                <a:solidFill>
                  <a:srgbClr val="0070C0"/>
                </a:solidFill>
              </a:rPr>
              <a:t> </a:t>
            </a:r>
            <a:r>
              <a:rPr lang="en-GB" altLang="en-US" sz="2400" dirty="0"/>
              <a:t>in a sentence:</a:t>
            </a:r>
          </a:p>
          <a:p>
            <a:pPr marL="109538" indent="0">
              <a:buFont typeface="Wingdings 3" pitchFamily="18" charset="2"/>
              <a:buNone/>
            </a:pPr>
            <a:endParaRPr lang="en-GB" altLang="en-US" sz="2400" dirty="0"/>
          </a:p>
          <a:p>
            <a:pPr marL="109538" indent="0">
              <a:buFont typeface="Wingdings 3" pitchFamily="18" charset="2"/>
              <a:buNone/>
            </a:pPr>
            <a:r>
              <a:rPr lang="en-GB" altLang="en-US" sz="2400" b="1" dirty="0"/>
              <a:t>Due to the strong winds</a:t>
            </a:r>
            <a:r>
              <a:rPr lang="en-GB" altLang="en-US" sz="2400" dirty="0"/>
              <a:t>, </a:t>
            </a:r>
            <a:r>
              <a:rPr lang="en-GB" altLang="en-US" sz="2400" u="sng" dirty="0"/>
              <a:t>many flights had to be cancelled. </a:t>
            </a:r>
          </a:p>
          <a:p>
            <a:pPr marL="109538" indent="0">
              <a:buFont typeface="Wingdings 3" pitchFamily="18" charset="2"/>
              <a:buNone/>
            </a:pPr>
            <a:endParaRPr lang="en-GB" altLang="en-US" sz="2400" dirty="0"/>
          </a:p>
          <a:p>
            <a:pPr marL="109538" indent="0">
              <a:buFont typeface="Wingdings 3" pitchFamily="18" charset="2"/>
              <a:buNone/>
            </a:pPr>
            <a:r>
              <a:rPr lang="en-GB" altLang="en-US" sz="2400" dirty="0"/>
              <a:t>                  </a:t>
            </a:r>
            <a:endParaRPr lang="en-GB" altLang="en-US" sz="2400" dirty="0" smtClean="0"/>
          </a:p>
          <a:p>
            <a:pPr marL="109538" indent="0"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0070C0"/>
                </a:solidFill>
              </a:rPr>
              <a:t>Subordinate clause              </a:t>
            </a:r>
            <a:r>
              <a:rPr lang="en-GB" altLang="en-US" sz="2400" dirty="0"/>
              <a:t>	</a:t>
            </a:r>
            <a:endParaRPr lang="en-GB" altLang="en-US" sz="2400" dirty="0" smtClean="0"/>
          </a:p>
          <a:p>
            <a:pPr marL="109538" indent="0">
              <a:buFont typeface="Wingdings 3" pitchFamily="18" charset="2"/>
              <a:buNone/>
            </a:pPr>
            <a:r>
              <a:rPr lang="en-GB" altLang="en-US" sz="2400" dirty="0">
                <a:solidFill>
                  <a:srgbClr val="0070C0"/>
                </a:solidFill>
              </a:rPr>
              <a:t>	</a:t>
            </a:r>
            <a:r>
              <a:rPr lang="en-GB" altLang="en-US" sz="2400" dirty="0" smtClean="0">
                <a:solidFill>
                  <a:srgbClr val="0070C0"/>
                </a:solidFill>
              </a:rPr>
              <a:t>					Main </a:t>
            </a:r>
            <a:r>
              <a:rPr lang="en-GB" altLang="en-US" sz="2400" dirty="0">
                <a:solidFill>
                  <a:srgbClr val="0070C0"/>
                </a:solidFill>
              </a:rPr>
              <a:t>clause</a:t>
            </a:r>
          </a:p>
          <a:p>
            <a:pPr marL="109538">
              <a:lnSpc>
                <a:spcPct val="80000"/>
              </a:lnSpc>
            </a:pPr>
            <a:r>
              <a:rPr lang="en-GB" sz="2400" dirty="0" smtClean="0"/>
              <a:t> </a:t>
            </a:r>
          </a:p>
        </p:txBody>
      </p:sp>
      <p:sp>
        <p:nvSpPr>
          <p:cNvPr id="4" name="Line 8"/>
          <p:cNvSpPr>
            <a:spLocks noChangeShapeType="1"/>
          </p:cNvSpPr>
          <p:nvPr/>
        </p:nvSpPr>
        <p:spPr bwMode="auto">
          <a:xfrm flipV="1">
            <a:off x="2192055" y="4648200"/>
            <a:ext cx="228600" cy="76199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 flipV="1">
            <a:off x="6463430" y="4808950"/>
            <a:ext cx="0" cy="838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511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8514"/>
            <a:ext cx="8229600" cy="769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sz="3700" dirty="0" smtClean="0">
                <a:solidFill>
                  <a:srgbClr val="0070C0"/>
                </a:solidFill>
                <a:effectLst/>
              </a:rPr>
              <a:t> </a:t>
            </a:r>
            <a:r>
              <a:rPr lang="en-GB" altLang="en-US" b="1" dirty="0" smtClean="0">
                <a:solidFill>
                  <a:srgbClr val="7030A0"/>
                </a:solidFill>
                <a:effectLst/>
              </a:rPr>
              <a:t>Curriculum Expectations- Year 4 </a:t>
            </a:r>
            <a:endParaRPr lang="en-GB" altLang="en-US" sz="3700" b="1" dirty="0" smtClean="0">
              <a:solidFill>
                <a:srgbClr val="7030A0"/>
              </a:solidFill>
              <a:effectLst/>
            </a:endParaRPr>
          </a:p>
        </p:txBody>
      </p:sp>
      <p:sp>
        <p:nvSpPr>
          <p:cNvPr id="23555" name="Rectangle 3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5290679"/>
          </a:xfrm>
        </p:spPr>
        <p:txBody>
          <a:bodyPr/>
          <a:lstStyle/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Plurals and the possessive –s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Verb inflections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Fronted adverbials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Pronouns and nouns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Paragraphs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Inverted commas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Commas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Apostrophes</a:t>
            </a:r>
          </a:p>
          <a:p>
            <a:pPr marL="342900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GB" altLang="en-US" sz="2300" dirty="0" smtClean="0"/>
              <a:t>Singular and plural possessions</a:t>
            </a:r>
          </a:p>
          <a:p>
            <a:pPr>
              <a:lnSpc>
                <a:spcPct val="90000"/>
              </a:lnSpc>
            </a:pPr>
            <a:endParaRPr lang="en-GB" altLang="en-US" sz="2300" dirty="0"/>
          </a:p>
          <a:p>
            <a:pPr>
              <a:lnSpc>
                <a:spcPct val="90000"/>
              </a:lnSpc>
            </a:pPr>
            <a:r>
              <a:rPr lang="en-GB" altLang="en-US" sz="2400" dirty="0" smtClean="0">
                <a:solidFill>
                  <a:srgbClr val="800080"/>
                </a:solidFill>
              </a:rPr>
              <a:t>Use Standard </a:t>
            </a:r>
            <a:r>
              <a:rPr lang="en-GB" altLang="en-US" sz="2400" dirty="0">
                <a:solidFill>
                  <a:srgbClr val="800080"/>
                </a:solidFill>
              </a:rPr>
              <a:t>English forms for verb inflections instead of local spoken forms.</a:t>
            </a:r>
            <a:r>
              <a:rPr lang="en-GB" altLang="en-US" sz="2400" dirty="0"/>
              <a:t> </a:t>
            </a:r>
            <a:endParaRPr lang="en-GB" altLang="en-US" sz="2400" dirty="0" smtClean="0"/>
          </a:p>
          <a:p>
            <a:r>
              <a:rPr lang="en-GB" altLang="en-US" sz="2400" dirty="0" err="1" smtClean="0">
                <a:solidFill>
                  <a:srgbClr val="FF33CC"/>
                </a:solidFill>
                <a:latin typeface="Arial" charset="0"/>
              </a:rPr>
              <a:t>Eg</a:t>
            </a:r>
            <a:r>
              <a:rPr lang="en-GB" altLang="en-US" sz="2400" dirty="0" smtClean="0">
                <a:solidFill>
                  <a:srgbClr val="FF33CC"/>
                </a:solidFill>
                <a:latin typeface="Arial" charset="0"/>
              </a:rPr>
              <a:t>. Saying </a:t>
            </a:r>
            <a:r>
              <a:rPr lang="en-GB" altLang="en-US" sz="2400" dirty="0">
                <a:solidFill>
                  <a:srgbClr val="7030A0"/>
                </a:solidFill>
                <a:latin typeface="Arial" charset="0"/>
              </a:rPr>
              <a:t>we </a:t>
            </a:r>
            <a:r>
              <a:rPr lang="en-GB" altLang="en-US" sz="2400" b="1" dirty="0">
                <a:solidFill>
                  <a:srgbClr val="7030A0"/>
                </a:solidFill>
                <a:latin typeface="Arial" charset="0"/>
              </a:rPr>
              <a:t>were</a:t>
            </a:r>
            <a:r>
              <a:rPr lang="en-GB" altLang="en-US" sz="2400" dirty="0">
                <a:solidFill>
                  <a:srgbClr val="7030A0"/>
                </a:solidFill>
                <a:latin typeface="Arial" charset="0"/>
              </a:rPr>
              <a:t> </a:t>
            </a:r>
            <a:r>
              <a:rPr lang="en-GB" altLang="en-US" sz="2400" dirty="0">
                <a:solidFill>
                  <a:srgbClr val="FF33CC"/>
                </a:solidFill>
                <a:latin typeface="Arial" charset="0"/>
              </a:rPr>
              <a:t>instead of </a:t>
            </a:r>
            <a:r>
              <a:rPr lang="en-GB" altLang="en-US" sz="2400" dirty="0">
                <a:solidFill>
                  <a:srgbClr val="7030A0"/>
                </a:solidFill>
                <a:latin typeface="Arial" charset="0"/>
              </a:rPr>
              <a:t>we </a:t>
            </a:r>
            <a:r>
              <a:rPr lang="en-GB" altLang="en-US" sz="2400" b="1" dirty="0">
                <a:solidFill>
                  <a:srgbClr val="7030A0"/>
                </a:solidFill>
                <a:latin typeface="Arial" charset="0"/>
              </a:rPr>
              <a:t>was</a:t>
            </a:r>
          </a:p>
          <a:p>
            <a:r>
              <a:rPr lang="en-GB" altLang="en-US" sz="2400" dirty="0">
                <a:solidFill>
                  <a:srgbClr val="FF33CC"/>
                </a:solidFill>
                <a:latin typeface="Arial" charset="0"/>
              </a:rPr>
              <a:t> </a:t>
            </a:r>
          </a:p>
          <a:p>
            <a:r>
              <a:rPr lang="en-GB" altLang="en-US" sz="2400" dirty="0">
                <a:solidFill>
                  <a:srgbClr val="FF33CC"/>
                </a:solidFill>
                <a:latin typeface="Arial" charset="0"/>
              </a:rPr>
              <a:t> or </a:t>
            </a:r>
            <a:r>
              <a:rPr lang="en-GB" altLang="en-US" sz="2400" dirty="0" smtClean="0">
                <a:solidFill>
                  <a:srgbClr val="FF33CC"/>
                </a:solidFill>
                <a:latin typeface="Arial" charset="0"/>
              </a:rPr>
              <a:t>saying </a:t>
            </a:r>
            <a:r>
              <a:rPr lang="en-GB" altLang="en-US" sz="2400" dirty="0">
                <a:solidFill>
                  <a:srgbClr val="FF33CC"/>
                </a:solidFill>
                <a:latin typeface="Arial" charset="0"/>
              </a:rPr>
              <a:t>I</a:t>
            </a:r>
            <a:r>
              <a:rPr lang="en-GB" altLang="en-US" sz="2400" dirty="0" smtClean="0">
                <a:solidFill>
                  <a:srgbClr val="FF33CC"/>
                </a:solidFill>
                <a:latin typeface="Arial" charset="0"/>
              </a:rPr>
              <a:t> </a:t>
            </a:r>
            <a:r>
              <a:rPr lang="en-GB" altLang="en-US" sz="2400" b="1" dirty="0" smtClean="0">
                <a:solidFill>
                  <a:srgbClr val="7030A0"/>
                </a:solidFill>
                <a:latin typeface="Arial" charset="0"/>
              </a:rPr>
              <a:t>did</a:t>
            </a:r>
            <a:r>
              <a:rPr lang="en-GB" altLang="en-US" sz="2400" dirty="0" smtClean="0">
                <a:solidFill>
                  <a:srgbClr val="7030A0"/>
                </a:solidFill>
                <a:latin typeface="Arial" charset="0"/>
              </a:rPr>
              <a:t> </a:t>
            </a:r>
            <a:r>
              <a:rPr lang="en-GB" altLang="en-US" sz="2400" dirty="0">
                <a:solidFill>
                  <a:srgbClr val="FF33CC"/>
                </a:solidFill>
                <a:latin typeface="Arial" charset="0"/>
              </a:rPr>
              <a:t>instead of I </a:t>
            </a:r>
            <a:r>
              <a:rPr lang="en-GB" altLang="en-US" sz="2400" b="1" dirty="0">
                <a:solidFill>
                  <a:srgbClr val="7030A0"/>
                </a:solidFill>
                <a:latin typeface="Arial" charset="0"/>
              </a:rPr>
              <a:t>done</a:t>
            </a:r>
          </a:p>
          <a:p>
            <a:pPr>
              <a:lnSpc>
                <a:spcPct val="90000"/>
              </a:lnSpc>
            </a:pP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58104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700" smtClean="0">
                <a:solidFill>
                  <a:srgbClr val="800080"/>
                </a:solidFill>
                <a:effectLst/>
              </a:rPr>
              <a:t>The grammatical difference between plural and possessive –s</a:t>
            </a:r>
            <a:r>
              <a:rPr lang="en-GB" altLang="en-US" sz="3700" smtClean="0">
                <a:effectLst/>
              </a:rPr>
              <a:t> </a:t>
            </a:r>
          </a:p>
        </p:txBody>
      </p:sp>
      <p:sp>
        <p:nvSpPr>
          <p:cNvPr id="24579" name="Rectangle 3"/>
          <p:cNvSpPr>
            <a:spLocks noGrp="1"/>
          </p:cNvSpPr>
          <p:nvPr>
            <p:ph type="body" idx="1"/>
          </p:nvPr>
        </p:nvSpPr>
        <p:spPr>
          <a:xfrm>
            <a:off x="395288" y="1844675"/>
            <a:ext cx="8229600" cy="240065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Here the children have to understand whether an </a:t>
            </a:r>
            <a:r>
              <a:rPr lang="en-GB" altLang="en-US" sz="2400" dirty="0" smtClean="0">
                <a:solidFill>
                  <a:srgbClr val="FF0000"/>
                </a:solidFill>
              </a:rPr>
              <a:t>–s </a:t>
            </a:r>
            <a:r>
              <a:rPr lang="en-GB" altLang="en-US" sz="2400" dirty="0" smtClean="0"/>
              <a:t>is being used to show plural or possession. </a:t>
            </a:r>
          </a:p>
          <a:p>
            <a:pPr>
              <a:buFont typeface="Wingdings 3" pitchFamily="18" charset="2"/>
              <a:buNone/>
            </a:pPr>
            <a:endParaRPr lang="en-GB" altLang="en-US" dirty="0" smtClean="0"/>
          </a:p>
          <a:p>
            <a:pPr>
              <a:buFont typeface="Wingdings 3" pitchFamily="18" charset="2"/>
              <a:buNone/>
            </a:pPr>
            <a:endParaRPr lang="en-GB" altLang="en-US" dirty="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FF33CC"/>
                </a:solidFill>
              </a:rPr>
              <a:t>The dog</a:t>
            </a:r>
            <a:r>
              <a:rPr lang="en-GB" altLang="en-US" sz="2400" b="1" dirty="0" smtClean="0">
                <a:solidFill>
                  <a:srgbClr val="3333CC"/>
                </a:solidFill>
              </a:rPr>
              <a:t>s</a:t>
            </a:r>
            <a:r>
              <a:rPr lang="en-GB" altLang="en-US" sz="2400" dirty="0" smtClean="0">
                <a:solidFill>
                  <a:srgbClr val="FF33CC"/>
                </a:solidFill>
              </a:rPr>
              <a:t> are playing in the park. </a:t>
            </a:r>
          </a:p>
          <a:p>
            <a:pPr>
              <a:buFont typeface="Wingdings 3" pitchFamily="18" charset="2"/>
              <a:buNone/>
            </a:pPr>
            <a:endParaRPr lang="en-GB" altLang="en-US" sz="2400" dirty="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FF33CC"/>
                </a:solidFill>
              </a:rPr>
              <a:t>Bob’</a:t>
            </a:r>
            <a:r>
              <a:rPr lang="en-GB" altLang="en-US" sz="2400" b="1" dirty="0" smtClean="0">
                <a:solidFill>
                  <a:srgbClr val="3333CC"/>
                </a:solidFill>
              </a:rPr>
              <a:t>s</a:t>
            </a:r>
            <a:r>
              <a:rPr lang="en-GB" altLang="en-US" sz="2400" dirty="0" smtClean="0">
                <a:solidFill>
                  <a:srgbClr val="FF33CC"/>
                </a:solidFill>
              </a:rPr>
              <a:t> ball is round and red.  </a:t>
            </a:r>
            <a:r>
              <a:rPr lang="en-GB" altLang="en-US" sz="2400" dirty="0" smtClean="0"/>
              <a:t> </a:t>
            </a:r>
          </a:p>
        </p:txBody>
      </p:sp>
      <p:sp>
        <p:nvSpPr>
          <p:cNvPr id="24580" name="Line 4"/>
          <p:cNvSpPr>
            <a:spLocks noChangeShapeType="1"/>
          </p:cNvSpPr>
          <p:nvPr/>
        </p:nvSpPr>
        <p:spPr bwMode="auto">
          <a:xfrm flipH="1" flipV="1">
            <a:off x="4038600" y="3538058"/>
            <a:ext cx="1143000" cy="16973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H="1" flipV="1">
            <a:off x="2344736" y="4207482"/>
            <a:ext cx="1998663" cy="103602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2" name="Text Box 6"/>
          <p:cNvSpPr txBox="1">
            <a:spLocks noChangeArrowheads="1"/>
          </p:cNvSpPr>
          <p:nvPr/>
        </p:nvSpPr>
        <p:spPr bwMode="auto">
          <a:xfrm>
            <a:off x="5181600" y="2997200"/>
            <a:ext cx="381635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solidFill>
                  <a:srgbClr val="FF0000"/>
                </a:solidFill>
                <a:latin typeface="Arial" charset="0"/>
              </a:rPr>
              <a:t>This shows that more than one dog is playing in the park.</a:t>
            </a:r>
            <a:r>
              <a:rPr lang="en-GB" altLang="en-US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24583" name="Text Box 7"/>
          <p:cNvSpPr txBox="1">
            <a:spLocks noChangeArrowheads="1"/>
          </p:cNvSpPr>
          <p:nvPr/>
        </p:nvSpPr>
        <p:spPr bwMode="auto">
          <a:xfrm>
            <a:off x="4343400" y="4892675"/>
            <a:ext cx="38163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solidFill>
                  <a:srgbClr val="FF0000"/>
                </a:solidFill>
                <a:latin typeface="Arial" charset="0"/>
              </a:rPr>
              <a:t>This shows that the ball belongs to Bob.  </a:t>
            </a:r>
            <a:endParaRPr lang="en-GB" altLang="en-US" dirty="0">
              <a:solidFill>
                <a:srgbClr val="FF000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2326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11188" y="47625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GB" altLang="en-US" sz="3700" dirty="0" smtClean="0">
                <a:solidFill>
                  <a:srgbClr val="800080"/>
                </a:solidFill>
                <a:effectLst/>
              </a:rPr>
              <a:t>Noun phrases expanded by the addition of </a:t>
            </a:r>
            <a:r>
              <a:rPr lang="en-GB" altLang="en-US" sz="3700" b="1" dirty="0" smtClean="0">
                <a:solidFill>
                  <a:srgbClr val="800080"/>
                </a:solidFill>
                <a:effectLst/>
              </a:rPr>
              <a:t>modifying adjectives</a:t>
            </a:r>
            <a:r>
              <a:rPr lang="en-GB" altLang="en-US" sz="3700" dirty="0" smtClean="0">
                <a:solidFill>
                  <a:srgbClr val="800080"/>
                </a:solidFill>
                <a:effectLst/>
              </a:rPr>
              <a:t>, </a:t>
            </a:r>
            <a:r>
              <a:rPr lang="en-GB" altLang="en-US" sz="3700" b="1" dirty="0" smtClean="0">
                <a:solidFill>
                  <a:srgbClr val="800080"/>
                </a:solidFill>
                <a:effectLst/>
              </a:rPr>
              <a:t>nouns</a:t>
            </a:r>
            <a:r>
              <a:rPr lang="en-GB" altLang="en-US" sz="3700" dirty="0" smtClean="0">
                <a:solidFill>
                  <a:srgbClr val="800080"/>
                </a:solidFill>
                <a:effectLst/>
              </a:rPr>
              <a:t> and p</a:t>
            </a:r>
            <a:r>
              <a:rPr lang="en-GB" altLang="en-US" sz="3700" b="1" dirty="0" smtClean="0">
                <a:solidFill>
                  <a:srgbClr val="800080"/>
                </a:solidFill>
                <a:effectLst/>
              </a:rPr>
              <a:t>reposition phrases.</a:t>
            </a:r>
          </a:p>
        </p:txBody>
      </p:sp>
      <p:sp>
        <p:nvSpPr>
          <p:cNvPr id="26627" name="Rectangle 3"/>
          <p:cNvSpPr>
            <a:spLocks noGrp="1"/>
          </p:cNvSpPr>
          <p:nvPr>
            <p:ph type="body" idx="1"/>
          </p:nvPr>
        </p:nvSpPr>
        <p:spPr>
          <a:xfrm>
            <a:off x="457200" y="2446338"/>
            <a:ext cx="8229600" cy="227754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800" dirty="0" smtClean="0"/>
              <a:t>Here the children need to expand their noun phrase (</a:t>
            </a:r>
            <a:r>
              <a:rPr lang="en-GB" altLang="en-US" sz="2800" dirty="0" smtClean="0">
                <a:solidFill>
                  <a:srgbClr val="FF33CC"/>
                </a:solidFill>
              </a:rPr>
              <a:t>The teacher</a:t>
            </a:r>
            <a:r>
              <a:rPr lang="en-GB" altLang="en-US" sz="2800" dirty="0" smtClean="0"/>
              <a:t>) with </a:t>
            </a:r>
            <a:r>
              <a:rPr lang="en-GB" altLang="en-US" sz="2800" dirty="0" smtClean="0">
                <a:solidFill>
                  <a:srgbClr val="FF0000"/>
                </a:solidFill>
              </a:rPr>
              <a:t>adjectives</a:t>
            </a:r>
            <a:r>
              <a:rPr lang="en-GB" altLang="en-US" sz="2800" dirty="0" smtClean="0"/>
              <a:t>, </a:t>
            </a:r>
            <a:r>
              <a:rPr lang="en-GB" altLang="en-US" sz="2800" dirty="0" smtClean="0">
                <a:solidFill>
                  <a:srgbClr val="3366FF"/>
                </a:solidFill>
              </a:rPr>
              <a:t>nouns</a:t>
            </a:r>
            <a:r>
              <a:rPr lang="en-GB" altLang="en-US" sz="2800" dirty="0" smtClean="0"/>
              <a:t> and </a:t>
            </a:r>
            <a:r>
              <a:rPr lang="en-GB" altLang="en-US" sz="2800" dirty="0" smtClean="0">
                <a:solidFill>
                  <a:srgbClr val="339933"/>
                </a:solidFill>
              </a:rPr>
              <a:t>prepositional phrases</a:t>
            </a:r>
            <a:r>
              <a:rPr lang="en-GB" altLang="en-US" sz="2800" dirty="0" smtClean="0"/>
              <a:t>. </a:t>
            </a:r>
          </a:p>
          <a:p>
            <a:pPr>
              <a:buFont typeface="Wingdings 3" pitchFamily="18" charset="2"/>
              <a:buNone/>
            </a:pPr>
            <a:endParaRPr lang="en-GB" altLang="en-US" sz="2800" dirty="0" smtClean="0"/>
          </a:p>
          <a:p>
            <a:pPr algn="ctr">
              <a:buFont typeface="Wingdings 3" pitchFamily="18" charset="2"/>
              <a:buNone/>
            </a:pPr>
            <a:r>
              <a:rPr lang="en-GB" altLang="en-US" sz="3600" dirty="0" smtClean="0">
                <a:solidFill>
                  <a:srgbClr val="FF33CC"/>
                </a:solidFill>
              </a:rPr>
              <a:t>The </a:t>
            </a:r>
            <a:r>
              <a:rPr lang="en-GB" altLang="en-US" sz="3600" dirty="0" smtClean="0">
                <a:solidFill>
                  <a:srgbClr val="FF0000"/>
                </a:solidFill>
              </a:rPr>
              <a:t>strict</a:t>
            </a:r>
            <a:r>
              <a:rPr lang="en-GB" altLang="en-US" sz="3600" dirty="0" smtClean="0">
                <a:solidFill>
                  <a:srgbClr val="FF33CC"/>
                </a:solidFill>
              </a:rPr>
              <a:t> </a:t>
            </a:r>
            <a:r>
              <a:rPr lang="en-GB" altLang="en-US" sz="3600" dirty="0" smtClean="0">
                <a:solidFill>
                  <a:srgbClr val="3366FF"/>
                </a:solidFill>
              </a:rPr>
              <a:t>maths</a:t>
            </a:r>
            <a:r>
              <a:rPr lang="en-GB" altLang="en-US" sz="3600" dirty="0" smtClean="0">
                <a:solidFill>
                  <a:srgbClr val="FF33CC"/>
                </a:solidFill>
              </a:rPr>
              <a:t> teacher </a:t>
            </a:r>
            <a:r>
              <a:rPr lang="en-GB" altLang="en-US" sz="3600" dirty="0" smtClean="0">
                <a:solidFill>
                  <a:srgbClr val="339933"/>
                </a:solidFill>
              </a:rPr>
              <a:t>with curly hair</a:t>
            </a:r>
            <a:r>
              <a:rPr lang="en-GB" altLang="en-US" sz="3600" dirty="0" smtClean="0">
                <a:solidFill>
                  <a:srgbClr val="FF33CC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963521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333375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700" smtClean="0">
                <a:solidFill>
                  <a:srgbClr val="800080"/>
                </a:solidFill>
                <a:effectLst/>
              </a:rPr>
              <a:t>Fronted adverbials followed by a comma</a:t>
            </a:r>
          </a:p>
        </p:txBody>
      </p:sp>
      <p:sp>
        <p:nvSpPr>
          <p:cNvPr id="27651" name="Rectangle 3"/>
          <p:cNvSpPr>
            <a:spLocks noGrp="1"/>
          </p:cNvSpPr>
          <p:nvPr>
            <p:ph type="body" idx="1"/>
          </p:nvPr>
        </p:nvSpPr>
        <p:spPr>
          <a:xfrm>
            <a:off x="468313" y="1700213"/>
            <a:ext cx="8229600" cy="1754326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A fronted adverbial is similar to an adverb but is made up of more than one word which is then placed at the beginning of a sentence. Fronted adverbials are always followed by a comma.  </a:t>
            </a:r>
          </a:p>
          <a:p>
            <a:pPr>
              <a:buFont typeface="Wingdings 3" pitchFamily="18" charset="2"/>
              <a:buNone/>
            </a:pPr>
            <a:endParaRPr lang="en-GB" altLang="en-US" dirty="0" smtClean="0"/>
          </a:p>
          <a:p>
            <a:pPr>
              <a:buFont typeface="Wingdings 3" pitchFamily="18" charset="2"/>
              <a:buNone/>
            </a:pPr>
            <a:r>
              <a:rPr lang="en-GB" altLang="en-US" sz="2400" b="1" dirty="0" smtClean="0">
                <a:solidFill>
                  <a:srgbClr val="FF33CC"/>
                </a:solidFill>
              </a:rPr>
              <a:t>Later that day</a:t>
            </a:r>
            <a:r>
              <a:rPr lang="en-GB" altLang="en-US" sz="2400" dirty="0" smtClean="0">
                <a:solidFill>
                  <a:srgbClr val="3333CC"/>
                </a:solidFill>
              </a:rPr>
              <a:t>,</a:t>
            </a:r>
            <a:r>
              <a:rPr lang="en-GB" altLang="en-US" sz="2400" dirty="0" smtClean="0">
                <a:solidFill>
                  <a:srgbClr val="FF33CC"/>
                </a:solidFill>
              </a:rPr>
              <a:t> Bob went to the park. </a:t>
            </a:r>
            <a:r>
              <a:rPr lang="en-GB" altLang="en-US" sz="2400" dirty="0" smtClean="0"/>
              <a:t> </a:t>
            </a:r>
          </a:p>
        </p:txBody>
      </p:sp>
      <p:sp>
        <p:nvSpPr>
          <p:cNvPr id="27652" name="Line 4"/>
          <p:cNvSpPr>
            <a:spLocks noChangeShapeType="1"/>
          </p:cNvSpPr>
          <p:nvPr/>
        </p:nvSpPr>
        <p:spPr bwMode="auto">
          <a:xfrm flipH="1" flipV="1">
            <a:off x="1676400" y="3620515"/>
            <a:ext cx="0" cy="133248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7653" name="Text Box 5"/>
          <p:cNvSpPr txBox="1">
            <a:spLocks noChangeArrowheads="1"/>
          </p:cNvSpPr>
          <p:nvPr/>
        </p:nvSpPr>
        <p:spPr bwMode="auto">
          <a:xfrm>
            <a:off x="457200" y="5029993"/>
            <a:ext cx="5105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800" b="1" dirty="0">
                <a:solidFill>
                  <a:srgbClr val="FF0000"/>
                </a:solidFill>
                <a:latin typeface="Arial" charset="0"/>
              </a:rPr>
              <a:t>This is the fronted adverbial, it is telling us when </a:t>
            </a:r>
            <a:r>
              <a:rPr lang="en-GB" altLang="en-US" sz="2800" b="1" dirty="0" smtClean="0">
                <a:solidFill>
                  <a:srgbClr val="FF0000"/>
                </a:solidFill>
                <a:latin typeface="Arial" charset="0"/>
              </a:rPr>
              <a:t>the event  </a:t>
            </a:r>
            <a:r>
              <a:rPr lang="en-GB" altLang="en-US" sz="2800" b="1" dirty="0">
                <a:solidFill>
                  <a:srgbClr val="FF0000"/>
                </a:solidFill>
                <a:latin typeface="Arial" charset="0"/>
              </a:rPr>
              <a:t>happened.</a:t>
            </a:r>
            <a:r>
              <a:rPr lang="en-GB" altLang="en-US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6" name="Line 4"/>
          <p:cNvSpPr>
            <a:spLocks noChangeShapeType="1"/>
          </p:cNvSpPr>
          <p:nvPr/>
        </p:nvSpPr>
        <p:spPr bwMode="auto">
          <a:xfrm flipH="1" flipV="1">
            <a:off x="2362200" y="3429000"/>
            <a:ext cx="3429000" cy="8577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" name="TextBox 1"/>
          <p:cNvSpPr txBox="1"/>
          <p:nvPr/>
        </p:nvSpPr>
        <p:spPr>
          <a:xfrm>
            <a:off x="5818340" y="3429000"/>
            <a:ext cx="2971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comma must follow the adverbial.</a:t>
            </a:r>
            <a:endParaRPr lang="en-GB" sz="28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5733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65454" y="216534"/>
            <a:ext cx="7618095" cy="12192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sz="4000" spc="-10" dirty="0">
                <a:latin typeface="Cooper Black"/>
                <a:cs typeface="Cooper Black"/>
              </a:rPr>
              <a:t>Grammar </a:t>
            </a:r>
            <a:r>
              <a:rPr sz="4000" spc="-5" dirty="0">
                <a:latin typeface="Cooper Black"/>
                <a:cs typeface="Cooper Black"/>
              </a:rPr>
              <a:t>and Punctuation </a:t>
            </a:r>
            <a:r>
              <a:rPr sz="4000" spc="-10" dirty="0">
                <a:latin typeface="Cooper Black"/>
                <a:cs typeface="Cooper Black"/>
              </a:rPr>
              <a:t>in</a:t>
            </a:r>
            <a:endParaRPr sz="4000">
              <a:latin typeface="Cooper Black"/>
              <a:cs typeface="Cooper Black"/>
            </a:endParaRPr>
          </a:p>
          <a:p>
            <a:pPr algn="ctr">
              <a:lnSpc>
                <a:spcPct val="100000"/>
              </a:lnSpc>
            </a:pPr>
            <a:r>
              <a:rPr sz="4000" spc="-15" dirty="0">
                <a:latin typeface="Cooper Black"/>
                <a:cs typeface="Cooper Black"/>
              </a:rPr>
              <a:t>Reception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31315"/>
            <a:ext cx="7996555" cy="378308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6985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dirty="0">
                <a:latin typeface="Cooper Black"/>
                <a:cs typeface="Cooper Black"/>
              </a:rPr>
              <a:t>The </a:t>
            </a:r>
            <a:r>
              <a:rPr sz="3000" spc="-5" dirty="0">
                <a:latin typeface="Cooper Black"/>
                <a:cs typeface="Cooper Black"/>
              </a:rPr>
              <a:t>use of correct </a:t>
            </a:r>
            <a:r>
              <a:rPr sz="3000" dirty="0">
                <a:latin typeface="Cooper Black"/>
                <a:cs typeface="Cooper Black"/>
              </a:rPr>
              <a:t>grammar </a:t>
            </a:r>
            <a:r>
              <a:rPr sz="3000" spc="-5" dirty="0">
                <a:latin typeface="Cooper Black"/>
                <a:cs typeface="Cooper Black"/>
              </a:rPr>
              <a:t>is</a:t>
            </a:r>
            <a:r>
              <a:rPr sz="3000" spc="-135" dirty="0">
                <a:latin typeface="Cooper Black"/>
                <a:cs typeface="Cooper Black"/>
              </a:rPr>
              <a:t> </a:t>
            </a:r>
            <a:r>
              <a:rPr sz="3000" spc="-5" dirty="0">
                <a:latin typeface="Cooper Black"/>
                <a:cs typeface="Cooper Black"/>
              </a:rPr>
              <a:t>modelled  through speech in </a:t>
            </a:r>
            <a:r>
              <a:rPr sz="3000" dirty="0">
                <a:latin typeface="Cooper Black"/>
                <a:cs typeface="Cooper Black"/>
              </a:rPr>
              <a:t>the </a:t>
            </a:r>
            <a:r>
              <a:rPr sz="3000" spc="-5" dirty="0">
                <a:latin typeface="Cooper Black"/>
                <a:cs typeface="Cooper Black"/>
              </a:rPr>
              <a:t>first </a:t>
            </a:r>
            <a:r>
              <a:rPr sz="3000" dirty="0">
                <a:latin typeface="Cooper Black"/>
                <a:cs typeface="Cooper Black"/>
              </a:rPr>
              <a:t>instance </a:t>
            </a:r>
            <a:r>
              <a:rPr sz="3000" dirty="0" smtClean="0">
                <a:latin typeface="Cooper Black"/>
                <a:cs typeface="Cooper Black"/>
              </a:rPr>
              <a:t>and </a:t>
            </a:r>
            <a:r>
              <a:rPr sz="3000" dirty="0">
                <a:latin typeface="Cooper Black"/>
                <a:cs typeface="Cooper Black"/>
              </a:rPr>
              <a:t>then </a:t>
            </a:r>
            <a:r>
              <a:rPr sz="3000" spc="-5" dirty="0">
                <a:latin typeface="Cooper Black"/>
                <a:cs typeface="Cooper Black"/>
              </a:rPr>
              <a:t>through </a:t>
            </a:r>
            <a:r>
              <a:rPr sz="3000" spc="-10" dirty="0">
                <a:latin typeface="Cooper Black"/>
                <a:cs typeface="Cooper Black"/>
              </a:rPr>
              <a:t>reading </a:t>
            </a:r>
            <a:r>
              <a:rPr sz="3000" dirty="0">
                <a:latin typeface="Cooper Black"/>
                <a:cs typeface="Cooper Black"/>
              </a:rPr>
              <a:t>and</a:t>
            </a:r>
            <a:r>
              <a:rPr sz="3000" spc="-100" dirty="0">
                <a:latin typeface="Cooper Black"/>
                <a:cs typeface="Cooper Black"/>
              </a:rPr>
              <a:t> </a:t>
            </a:r>
            <a:r>
              <a:rPr sz="3000" dirty="0">
                <a:latin typeface="Cooper Black"/>
                <a:cs typeface="Cooper Black"/>
              </a:rPr>
              <a:t>writing.</a:t>
            </a:r>
          </a:p>
          <a:p>
            <a:pPr marL="355600" marR="5080" indent="-342900">
              <a:lnSpc>
                <a:spcPct val="100000"/>
              </a:lnSpc>
              <a:spcBef>
                <a:spcPts val="72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000" spc="-80" dirty="0">
                <a:latin typeface="Cooper Black"/>
                <a:cs typeface="Cooper Black"/>
              </a:rPr>
              <a:t>We </a:t>
            </a:r>
            <a:r>
              <a:rPr sz="3000" spc="-10" dirty="0">
                <a:latin typeface="Cooper Black"/>
                <a:cs typeface="Cooper Black"/>
              </a:rPr>
              <a:t>expect </a:t>
            </a:r>
            <a:r>
              <a:rPr sz="3000" dirty="0">
                <a:latin typeface="Cooper Black"/>
                <a:cs typeface="Cooper Black"/>
              </a:rPr>
              <a:t>the </a:t>
            </a:r>
            <a:r>
              <a:rPr sz="3000" spc="-10" dirty="0">
                <a:latin typeface="Cooper Black"/>
                <a:cs typeface="Cooper Black"/>
              </a:rPr>
              <a:t>children </a:t>
            </a:r>
            <a:r>
              <a:rPr sz="3000" spc="-5" dirty="0">
                <a:latin typeface="Cooper Black"/>
                <a:cs typeface="Cooper Black"/>
              </a:rPr>
              <a:t>to use </a:t>
            </a:r>
            <a:r>
              <a:rPr sz="3000" dirty="0">
                <a:latin typeface="Cooper Black"/>
                <a:cs typeface="Cooper Black"/>
              </a:rPr>
              <a:t>the </a:t>
            </a:r>
            <a:r>
              <a:rPr sz="3000" spc="-5" dirty="0" smtClean="0">
                <a:latin typeface="Cooper Black"/>
                <a:cs typeface="Cooper Black"/>
              </a:rPr>
              <a:t>correct </a:t>
            </a:r>
            <a:r>
              <a:rPr sz="3000" spc="-10" dirty="0">
                <a:latin typeface="Cooper Black"/>
                <a:cs typeface="Cooper Black"/>
              </a:rPr>
              <a:t>forms </a:t>
            </a:r>
            <a:r>
              <a:rPr sz="3000" spc="-5" dirty="0">
                <a:latin typeface="Cooper Black"/>
                <a:cs typeface="Cooper Black"/>
              </a:rPr>
              <a:t>of </a:t>
            </a:r>
            <a:r>
              <a:rPr sz="3000" dirty="0">
                <a:latin typeface="Cooper Black"/>
                <a:cs typeface="Cooper Black"/>
              </a:rPr>
              <a:t>past, </a:t>
            </a:r>
            <a:r>
              <a:rPr sz="3000" spc="-10" dirty="0">
                <a:latin typeface="Cooper Black"/>
                <a:cs typeface="Cooper Black"/>
              </a:rPr>
              <a:t>present </a:t>
            </a:r>
            <a:r>
              <a:rPr sz="3000" dirty="0">
                <a:latin typeface="Cooper Black"/>
                <a:cs typeface="Cooper Black"/>
              </a:rPr>
              <a:t>and  </a:t>
            </a:r>
            <a:r>
              <a:rPr sz="3000" spc="-10" dirty="0">
                <a:latin typeface="Cooper Black"/>
                <a:cs typeface="Cooper Black"/>
              </a:rPr>
              <a:t>future tense </a:t>
            </a:r>
            <a:r>
              <a:rPr sz="3000" dirty="0">
                <a:latin typeface="Cooper Black"/>
                <a:cs typeface="Cooper Black"/>
              </a:rPr>
              <a:t>when </a:t>
            </a:r>
            <a:r>
              <a:rPr sz="3000" spc="-5" dirty="0">
                <a:latin typeface="Cooper Black"/>
                <a:cs typeface="Cooper Black"/>
              </a:rPr>
              <a:t>talking </a:t>
            </a:r>
            <a:r>
              <a:rPr sz="3000" dirty="0">
                <a:latin typeface="Cooper Black"/>
                <a:cs typeface="Cooper Black"/>
              </a:rPr>
              <a:t>about </a:t>
            </a:r>
            <a:r>
              <a:rPr sz="3000" spc="-25" dirty="0">
                <a:latin typeface="Cooper Black"/>
                <a:cs typeface="Cooper Black"/>
              </a:rPr>
              <a:t>events </a:t>
            </a:r>
            <a:r>
              <a:rPr sz="3000" dirty="0" smtClean="0">
                <a:latin typeface="Cooper Black"/>
                <a:cs typeface="Cooper Black"/>
              </a:rPr>
              <a:t>and </a:t>
            </a:r>
            <a:r>
              <a:rPr sz="3000" dirty="0">
                <a:latin typeface="Cooper Black"/>
                <a:cs typeface="Cooper Black"/>
              </a:rPr>
              <a:t>to </a:t>
            </a:r>
            <a:r>
              <a:rPr sz="3000" spc="-15" dirty="0">
                <a:latin typeface="Cooper Black"/>
                <a:cs typeface="Cooper Black"/>
              </a:rPr>
              <a:t>express themselves </a:t>
            </a:r>
            <a:r>
              <a:rPr sz="3000" spc="-20" dirty="0">
                <a:latin typeface="Cooper Black"/>
                <a:cs typeface="Cooper Black"/>
              </a:rPr>
              <a:t>effectively </a:t>
            </a:r>
            <a:r>
              <a:rPr sz="3000" spc="-10" dirty="0" smtClean="0">
                <a:latin typeface="Cooper Black"/>
                <a:cs typeface="Cooper Black"/>
              </a:rPr>
              <a:t>showing </a:t>
            </a:r>
            <a:r>
              <a:rPr sz="3000" spc="-20" dirty="0">
                <a:latin typeface="Cooper Black"/>
                <a:cs typeface="Cooper Black"/>
              </a:rPr>
              <a:t>awareness </a:t>
            </a:r>
            <a:r>
              <a:rPr sz="3000" spc="-5" dirty="0">
                <a:latin typeface="Cooper Black"/>
                <a:cs typeface="Cooper Black"/>
              </a:rPr>
              <a:t>of </a:t>
            </a:r>
            <a:r>
              <a:rPr sz="3000" dirty="0">
                <a:latin typeface="Cooper Black"/>
                <a:cs typeface="Cooper Black"/>
              </a:rPr>
              <a:t>the </a:t>
            </a:r>
            <a:r>
              <a:rPr sz="3000" spc="-10" dirty="0">
                <a:latin typeface="Cooper Black"/>
                <a:cs typeface="Cooper Black"/>
              </a:rPr>
              <a:t>listeners </a:t>
            </a:r>
            <a:r>
              <a:rPr sz="3000" spc="-5" dirty="0" smtClean="0">
                <a:latin typeface="Cooper Black"/>
                <a:cs typeface="Cooper Black"/>
              </a:rPr>
              <a:t>needs</a:t>
            </a:r>
            <a:r>
              <a:rPr sz="3000" spc="-5" dirty="0">
                <a:latin typeface="Cooper Black"/>
                <a:cs typeface="Cooper Black"/>
              </a:rPr>
              <a:t>.</a:t>
            </a:r>
            <a:endParaRPr sz="3000" dirty="0">
              <a:latin typeface="Cooper Black"/>
              <a:cs typeface="Coope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9750" y="609600"/>
            <a:ext cx="822960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GB" altLang="en-US" sz="3700" dirty="0" smtClean="0">
                <a:solidFill>
                  <a:srgbClr val="800080"/>
                </a:solidFill>
                <a:effectLst/>
              </a:rPr>
              <a:t>Appropriate choice of pronoun or noun within and across sentences to aid cohesion and avoid repetition</a:t>
            </a:r>
            <a:r>
              <a:rPr lang="en-GB" altLang="en-US" sz="3700" dirty="0" smtClean="0">
                <a:effectLst/>
              </a:rPr>
              <a:t> </a:t>
            </a:r>
          </a:p>
        </p:txBody>
      </p:sp>
      <p:sp>
        <p:nvSpPr>
          <p:cNvPr id="28675" name="Rectangle 3"/>
          <p:cNvSpPr>
            <a:spLocks noGrp="1"/>
          </p:cNvSpPr>
          <p:nvPr>
            <p:ph type="body" idx="1"/>
          </p:nvPr>
        </p:nvSpPr>
        <p:spPr>
          <a:xfrm>
            <a:off x="457200" y="2514600"/>
            <a:ext cx="8229600" cy="3921125"/>
          </a:xfrm>
        </p:spPr>
        <p:txBody>
          <a:bodyPr/>
          <a:lstStyle/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300" smtClean="0"/>
              <a:t>In simple terms, this means not repeating a person’s or object’s name many times when writing.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30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300" b="1" smtClean="0">
                <a:solidFill>
                  <a:srgbClr val="FF33CC"/>
                </a:solidFill>
              </a:rPr>
              <a:t>Bob</a:t>
            </a:r>
            <a:r>
              <a:rPr lang="en-GB" altLang="en-US" sz="2300" smtClean="0">
                <a:solidFill>
                  <a:srgbClr val="FF33CC"/>
                </a:solidFill>
              </a:rPr>
              <a:t> went to the shop. </a:t>
            </a:r>
            <a:r>
              <a:rPr lang="en-GB" altLang="en-US" sz="2300" b="1" smtClean="0">
                <a:solidFill>
                  <a:srgbClr val="FF33CC"/>
                </a:solidFill>
              </a:rPr>
              <a:t>Bob</a:t>
            </a:r>
            <a:r>
              <a:rPr lang="en-GB" altLang="en-US" sz="2300" smtClean="0">
                <a:solidFill>
                  <a:srgbClr val="FF33CC"/>
                </a:solidFill>
              </a:rPr>
              <a:t> bought an </a:t>
            </a:r>
            <a:r>
              <a:rPr lang="en-GB" altLang="en-US" sz="2300" b="1" smtClean="0">
                <a:solidFill>
                  <a:srgbClr val="FF33CC"/>
                </a:solidFill>
              </a:rPr>
              <a:t>apple</a:t>
            </a:r>
            <a:r>
              <a:rPr lang="en-GB" altLang="en-US" sz="2300" smtClean="0">
                <a:solidFill>
                  <a:srgbClr val="FF33CC"/>
                </a:solidFill>
              </a:rPr>
              <a:t> then </a:t>
            </a:r>
            <a:r>
              <a:rPr lang="en-GB" altLang="en-US" sz="2300" b="1" smtClean="0">
                <a:solidFill>
                  <a:srgbClr val="FF33CC"/>
                </a:solidFill>
              </a:rPr>
              <a:t>Bob</a:t>
            </a:r>
            <a:r>
              <a:rPr lang="en-GB" altLang="en-US" sz="2300" smtClean="0">
                <a:solidFill>
                  <a:srgbClr val="FF33CC"/>
                </a:solidFill>
              </a:rPr>
              <a:t> went home to eat his </a:t>
            </a:r>
            <a:r>
              <a:rPr lang="en-GB" altLang="en-US" sz="2300" b="1" smtClean="0">
                <a:solidFill>
                  <a:srgbClr val="FF33CC"/>
                </a:solidFill>
              </a:rPr>
              <a:t>apple</a:t>
            </a:r>
            <a:r>
              <a:rPr lang="en-GB" altLang="en-US" sz="2300" smtClean="0">
                <a:solidFill>
                  <a:srgbClr val="FF33CC"/>
                </a:solidFill>
              </a:rPr>
              <a:t>.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300" smtClean="0">
              <a:solidFill>
                <a:srgbClr val="FF33CC"/>
              </a:solidFill>
            </a:endParaRP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300" b="1" u="sng" smtClean="0">
                <a:solidFill>
                  <a:srgbClr val="FF33CC"/>
                </a:solidFill>
              </a:rPr>
              <a:t>Instead we say:</a:t>
            </a:r>
            <a:r>
              <a:rPr lang="en-GB" altLang="en-US" sz="2300" smtClean="0">
                <a:solidFill>
                  <a:srgbClr val="FF33CC"/>
                </a:solidFill>
              </a:rPr>
              <a:t>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300" b="1" smtClean="0">
                <a:solidFill>
                  <a:srgbClr val="FF33CC"/>
                </a:solidFill>
              </a:rPr>
              <a:t>Bob</a:t>
            </a:r>
            <a:r>
              <a:rPr lang="en-GB" altLang="en-US" sz="2300" smtClean="0">
                <a:solidFill>
                  <a:srgbClr val="FF33CC"/>
                </a:solidFill>
              </a:rPr>
              <a:t> went to the shop. </a:t>
            </a:r>
            <a:r>
              <a:rPr lang="en-GB" altLang="en-US" sz="2300" b="1" smtClean="0">
                <a:solidFill>
                  <a:srgbClr val="FF33CC"/>
                </a:solidFill>
              </a:rPr>
              <a:t>He</a:t>
            </a:r>
            <a:r>
              <a:rPr lang="en-GB" altLang="en-US" sz="2300" smtClean="0">
                <a:solidFill>
                  <a:srgbClr val="FF33CC"/>
                </a:solidFill>
              </a:rPr>
              <a:t> bought an </a:t>
            </a:r>
            <a:r>
              <a:rPr lang="en-GB" altLang="en-US" sz="2300" b="1" smtClean="0">
                <a:solidFill>
                  <a:srgbClr val="FF33CC"/>
                </a:solidFill>
              </a:rPr>
              <a:t>apple</a:t>
            </a:r>
            <a:r>
              <a:rPr lang="en-GB" altLang="en-US" sz="2300" smtClean="0">
                <a:solidFill>
                  <a:srgbClr val="FF33CC"/>
                </a:solidFill>
              </a:rPr>
              <a:t> then </a:t>
            </a:r>
            <a:r>
              <a:rPr lang="en-GB" altLang="en-US" sz="2300" b="1" smtClean="0">
                <a:solidFill>
                  <a:srgbClr val="FF33CC"/>
                </a:solidFill>
              </a:rPr>
              <a:t>he</a:t>
            </a:r>
            <a:r>
              <a:rPr lang="en-GB" altLang="en-US" sz="2300" smtClean="0">
                <a:solidFill>
                  <a:srgbClr val="FF33CC"/>
                </a:solidFill>
              </a:rPr>
              <a:t> went home to eat </a:t>
            </a:r>
            <a:r>
              <a:rPr lang="en-GB" altLang="en-US" sz="2300" b="1" smtClean="0">
                <a:solidFill>
                  <a:srgbClr val="FF33CC"/>
                </a:solidFill>
              </a:rPr>
              <a:t>it.</a:t>
            </a:r>
            <a:r>
              <a:rPr lang="en-GB" altLang="en-US" sz="2300" smtClean="0">
                <a:solidFill>
                  <a:srgbClr val="FF33CC"/>
                </a:solidFill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933067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250825" y="260350"/>
            <a:ext cx="8604250" cy="11430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 fontScale="90000"/>
          </a:bodyPr>
          <a:lstStyle/>
          <a:p>
            <a:r>
              <a:rPr lang="en-GB" altLang="en-US" sz="3700" smtClean="0">
                <a:solidFill>
                  <a:srgbClr val="800080"/>
                </a:solidFill>
                <a:effectLst/>
              </a:rPr>
              <a:t>Use of inverted commas and other punctuation to indicate direct speech</a:t>
            </a:r>
          </a:p>
        </p:txBody>
      </p:sp>
      <p:sp>
        <p:nvSpPr>
          <p:cNvPr id="29699" name="Rectangle 3"/>
          <p:cNvSpPr>
            <a:spLocks noGrp="1"/>
          </p:cNvSpPr>
          <p:nvPr>
            <p:ph type="body" idx="1"/>
          </p:nvPr>
        </p:nvSpPr>
        <p:spPr>
          <a:xfrm>
            <a:off x="468313" y="1628775"/>
            <a:ext cx="8229600" cy="3693319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endParaRPr lang="en-GB" altLang="en-US" dirty="0" smtClean="0"/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When using speech we need to use a comma after the reporting clause. We then need the end punctuation within inverted commas.  </a:t>
            </a:r>
          </a:p>
          <a:p>
            <a:pPr>
              <a:buFont typeface="Wingdings 3" pitchFamily="18" charset="2"/>
              <a:buNone/>
            </a:pPr>
            <a:endParaRPr lang="en-GB" altLang="en-US" dirty="0" smtClean="0"/>
          </a:p>
          <a:p>
            <a:pPr>
              <a:buFont typeface="Wingdings 3" pitchFamily="18" charset="2"/>
              <a:buNone/>
            </a:pPr>
            <a:endParaRPr lang="en-GB" altLang="en-US" dirty="0" smtClean="0"/>
          </a:p>
          <a:p>
            <a:pPr>
              <a:buFont typeface="Wingdings 3" pitchFamily="18" charset="2"/>
              <a:buNone/>
            </a:pPr>
            <a:endParaRPr lang="en-GB" altLang="en-US" dirty="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endParaRPr lang="en-GB" altLang="en-US" dirty="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endParaRPr lang="en-GB" altLang="en-US" dirty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endParaRPr lang="en-GB" altLang="en-US" dirty="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endParaRPr lang="en-GB" altLang="en-US" dirty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FF33CC"/>
                </a:solidFill>
              </a:rPr>
              <a:t>The teacher shouted</a:t>
            </a:r>
            <a:r>
              <a:rPr lang="en-GB" altLang="en-US" sz="2400" b="1" dirty="0" smtClean="0">
                <a:solidFill>
                  <a:srgbClr val="FF33CC"/>
                </a:solidFill>
              </a:rPr>
              <a:t>,</a:t>
            </a:r>
            <a:r>
              <a:rPr lang="en-GB" altLang="en-US" sz="2400" dirty="0" smtClean="0">
                <a:solidFill>
                  <a:srgbClr val="FF33CC"/>
                </a:solidFill>
              </a:rPr>
              <a:t> </a:t>
            </a:r>
            <a:r>
              <a:rPr lang="en-GB" altLang="en-US" sz="2400" b="1" dirty="0" smtClean="0">
                <a:solidFill>
                  <a:srgbClr val="FF33CC"/>
                </a:solidFill>
              </a:rPr>
              <a:t>“</a:t>
            </a:r>
            <a:r>
              <a:rPr lang="en-GB" altLang="en-US" sz="2400" dirty="0" smtClean="0">
                <a:solidFill>
                  <a:srgbClr val="FF33CC"/>
                </a:solidFill>
              </a:rPr>
              <a:t>Sit down children</a:t>
            </a:r>
            <a:r>
              <a:rPr lang="en-GB" altLang="en-US" sz="2400" b="1" dirty="0" smtClean="0">
                <a:solidFill>
                  <a:srgbClr val="FF33CC"/>
                </a:solidFill>
              </a:rPr>
              <a:t>.”</a:t>
            </a:r>
            <a:r>
              <a:rPr lang="en-GB" altLang="en-US" sz="2400" dirty="0" smtClean="0">
                <a:solidFill>
                  <a:srgbClr val="FF33CC"/>
                </a:solidFill>
              </a:rPr>
              <a:t> </a:t>
            </a:r>
          </a:p>
        </p:txBody>
      </p:sp>
      <p:sp>
        <p:nvSpPr>
          <p:cNvPr id="29700" name="Line 4"/>
          <p:cNvSpPr>
            <a:spLocks noChangeShapeType="1"/>
          </p:cNvSpPr>
          <p:nvPr/>
        </p:nvSpPr>
        <p:spPr bwMode="auto">
          <a:xfrm flipH="1">
            <a:off x="3429000" y="3946938"/>
            <a:ext cx="1514496" cy="9437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1" name="Line 5"/>
          <p:cNvSpPr>
            <a:spLocks noChangeShapeType="1"/>
          </p:cNvSpPr>
          <p:nvPr/>
        </p:nvSpPr>
        <p:spPr bwMode="auto">
          <a:xfrm flipV="1">
            <a:off x="4943496" y="5314319"/>
            <a:ext cx="503238" cy="78168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2" name="Text Box 6"/>
          <p:cNvSpPr txBox="1">
            <a:spLocks noChangeArrowheads="1"/>
          </p:cNvSpPr>
          <p:nvPr/>
        </p:nvSpPr>
        <p:spPr bwMode="auto">
          <a:xfrm>
            <a:off x="4943496" y="3582488"/>
            <a:ext cx="3240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 dirty="0">
                <a:solidFill>
                  <a:srgbClr val="FF0000"/>
                </a:solidFill>
                <a:latin typeface="Arial" charset="0"/>
              </a:rPr>
              <a:t>Inverted Commas</a:t>
            </a:r>
          </a:p>
        </p:txBody>
      </p:sp>
      <p:sp>
        <p:nvSpPr>
          <p:cNvPr id="29703" name="Line 7"/>
          <p:cNvSpPr>
            <a:spLocks noChangeShapeType="1"/>
          </p:cNvSpPr>
          <p:nvPr/>
        </p:nvSpPr>
        <p:spPr bwMode="auto">
          <a:xfrm flipH="1">
            <a:off x="5943600" y="4039688"/>
            <a:ext cx="838200" cy="85100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4" name="Text Box 8"/>
          <p:cNvSpPr txBox="1">
            <a:spLocks noChangeArrowheads="1"/>
          </p:cNvSpPr>
          <p:nvPr/>
        </p:nvSpPr>
        <p:spPr bwMode="auto">
          <a:xfrm>
            <a:off x="1600200" y="5723502"/>
            <a:ext cx="3168650" cy="76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solidFill>
                  <a:srgbClr val="FF0000"/>
                </a:solidFill>
                <a:latin typeface="Arial" charset="0"/>
              </a:rPr>
              <a:t>End punctuation, inside inverted commas.</a:t>
            </a:r>
            <a:r>
              <a:rPr lang="en-GB" altLang="en-US" sz="2400" b="1" dirty="0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29705" name="Line 9"/>
          <p:cNvSpPr>
            <a:spLocks noChangeShapeType="1"/>
          </p:cNvSpPr>
          <p:nvPr/>
        </p:nvSpPr>
        <p:spPr bwMode="auto">
          <a:xfrm>
            <a:off x="2209800" y="4052496"/>
            <a:ext cx="6858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9706" name="Text Box 10"/>
          <p:cNvSpPr txBox="1">
            <a:spLocks noChangeArrowheads="1"/>
          </p:cNvSpPr>
          <p:nvPr/>
        </p:nvSpPr>
        <p:spPr bwMode="auto">
          <a:xfrm>
            <a:off x="418665" y="3350821"/>
            <a:ext cx="33845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000" b="1" dirty="0">
                <a:solidFill>
                  <a:srgbClr val="FF0000"/>
                </a:solidFill>
                <a:latin typeface="Arial" charset="0"/>
              </a:rPr>
              <a:t>Comma after the reporting clause</a:t>
            </a:r>
          </a:p>
        </p:txBody>
      </p:sp>
    </p:spTree>
    <p:extLst>
      <p:ext uri="{BB962C8B-B14F-4D97-AF65-F5344CB8AC3E}">
        <p14:creationId xmlns:p14="http://schemas.microsoft.com/office/powerpoint/2010/main" val="45669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rmAutofit/>
          </a:bodyPr>
          <a:lstStyle/>
          <a:p>
            <a:r>
              <a:rPr lang="en-GB" altLang="en-US" sz="3700" smtClean="0">
                <a:solidFill>
                  <a:srgbClr val="800080"/>
                </a:solidFill>
                <a:effectLst/>
              </a:rPr>
              <a:t>Apostrophes to mark plural possession</a:t>
            </a:r>
          </a:p>
        </p:txBody>
      </p:sp>
      <p:sp>
        <p:nvSpPr>
          <p:cNvPr id="30723" name="Rectangle 3"/>
          <p:cNvSpPr>
            <a:spLocks noGrp="1"/>
          </p:cNvSpPr>
          <p:nvPr>
            <p:ph type="body" idx="1"/>
          </p:nvPr>
        </p:nvSpPr>
        <p:spPr>
          <a:xfrm>
            <a:off x="457200" y="1862138"/>
            <a:ext cx="8229600" cy="4114800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mtClean="0"/>
              <a:t>This means that the children need to know where to put the apostrophe to show plural possession (belonging to more than one). </a:t>
            </a:r>
          </a:p>
          <a:p>
            <a:pPr>
              <a:buFont typeface="Wingdings 3" pitchFamily="18" charset="2"/>
              <a:buNone/>
            </a:pPr>
            <a:endParaRPr lang="en-GB" altLang="en-US" smtClean="0"/>
          </a:p>
          <a:p>
            <a:pPr>
              <a:buFont typeface="Wingdings 3" pitchFamily="18" charset="2"/>
              <a:buNone/>
            </a:pPr>
            <a:endParaRPr lang="en-GB" altLang="en-US" smtClean="0"/>
          </a:p>
          <a:p>
            <a:pPr>
              <a:buFont typeface="Wingdings 3" pitchFamily="18" charset="2"/>
              <a:buNone/>
            </a:pPr>
            <a:r>
              <a:rPr lang="en-GB" altLang="en-US" sz="3200" smtClean="0">
                <a:solidFill>
                  <a:srgbClr val="FF33CC"/>
                </a:solidFill>
              </a:rPr>
              <a:t>The </a:t>
            </a:r>
            <a:r>
              <a:rPr lang="en-GB" altLang="en-US" sz="3200" b="1" smtClean="0">
                <a:solidFill>
                  <a:srgbClr val="FF33CC"/>
                </a:solidFill>
              </a:rPr>
              <a:t>girl’s</a:t>
            </a:r>
            <a:r>
              <a:rPr lang="en-GB" altLang="en-US" sz="3200" smtClean="0">
                <a:solidFill>
                  <a:srgbClr val="FF33CC"/>
                </a:solidFill>
              </a:rPr>
              <a:t> name. </a:t>
            </a:r>
          </a:p>
          <a:p>
            <a:pPr>
              <a:buFont typeface="Wingdings 3" pitchFamily="18" charset="2"/>
              <a:buNone/>
            </a:pPr>
            <a:endParaRPr lang="en-GB" altLang="en-US" sz="3200" smtClean="0">
              <a:solidFill>
                <a:srgbClr val="FF33CC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GB" altLang="en-US" sz="3200" smtClean="0">
                <a:solidFill>
                  <a:srgbClr val="FF33CC"/>
                </a:solidFill>
              </a:rPr>
              <a:t>The </a:t>
            </a:r>
            <a:r>
              <a:rPr lang="en-GB" altLang="en-US" sz="3200" b="1" smtClean="0">
                <a:solidFill>
                  <a:srgbClr val="FF33CC"/>
                </a:solidFill>
              </a:rPr>
              <a:t>girls’</a:t>
            </a:r>
            <a:r>
              <a:rPr lang="en-GB" altLang="en-US" sz="3200" smtClean="0">
                <a:solidFill>
                  <a:srgbClr val="FF33CC"/>
                </a:solidFill>
              </a:rPr>
              <a:t> names.</a:t>
            </a:r>
            <a:r>
              <a:rPr lang="en-GB" altLang="en-US" smtClean="0">
                <a:solidFill>
                  <a:srgbClr val="FF33CC"/>
                </a:solidFill>
              </a:rPr>
              <a:t> </a:t>
            </a:r>
          </a:p>
        </p:txBody>
      </p:sp>
      <p:sp>
        <p:nvSpPr>
          <p:cNvPr id="30724" name="Line 4"/>
          <p:cNvSpPr>
            <a:spLocks noChangeShapeType="1"/>
          </p:cNvSpPr>
          <p:nvPr/>
        </p:nvSpPr>
        <p:spPr bwMode="auto">
          <a:xfrm flipH="1" flipV="1">
            <a:off x="1905000" y="3505200"/>
            <a:ext cx="262255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25" name="Text Box 5"/>
          <p:cNvSpPr txBox="1">
            <a:spLocks noChangeArrowheads="1"/>
          </p:cNvSpPr>
          <p:nvPr/>
        </p:nvSpPr>
        <p:spPr bwMode="auto">
          <a:xfrm>
            <a:off x="4648200" y="3505200"/>
            <a:ext cx="41767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>
                <a:solidFill>
                  <a:srgbClr val="FF0000"/>
                </a:solidFill>
                <a:latin typeface="Arial" charset="0"/>
              </a:rPr>
              <a:t>This shows that the name belongs to one girl.</a:t>
            </a:r>
            <a:r>
              <a:rPr lang="en-GB" altLang="en-US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  <p:sp>
        <p:nvSpPr>
          <p:cNvPr id="30726" name="Line 6"/>
          <p:cNvSpPr>
            <a:spLocks noChangeShapeType="1"/>
          </p:cNvSpPr>
          <p:nvPr/>
        </p:nvSpPr>
        <p:spPr bwMode="auto">
          <a:xfrm flipH="1" flipV="1">
            <a:off x="1905000" y="4495800"/>
            <a:ext cx="2622550" cy="9493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27" name="Text Box 7"/>
          <p:cNvSpPr txBox="1">
            <a:spLocks noChangeArrowheads="1"/>
          </p:cNvSpPr>
          <p:nvPr/>
        </p:nvSpPr>
        <p:spPr bwMode="auto">
          <a:xfrm>
            <a:off x="4643438" y="5445125"/>
            <a:ext cx="4176712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GB" altLang="en-US" sz="2400" b="1">
                <a:solidFill>
                  <a:srgbClr val="FF0000"/>
                </a:solidFill>
                <a:latin typeface="Arial" charset="0"/>
              </a:rPr>
              <a:t>This shows that the name belongs to more than one girl.</a:t>
            </a:r>
            <a:r>
              <a:rPr lang="en-GB" altLang="en-US">
                <a:solidFill>
                  <a:srgbClr val="FF0000"/>
                </a:solidFill>
                <a:latin typeface="Arial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74739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81000" y="304800"/>
            <a:ext cx="8153400" cy="7896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GB" altLang="en-US" b="1" dirty="0" smtClean="0">
                <a:solidFill>
                  <a:srgbClr val="FF0000"/>
                </a:solidFill>
                <a:effectLst/>
              </a:rPr>
              <a:t>Curriculum Expectations -Year 5</a:t>
            </a:r>
          </a:p>
        </p:txBody>
      </p:sp>
      <p:sp>
        <p:nvSpPr>
          <p:cNvPr id="33795" name="Rectangle 3"/>
          <p:cNvSpPr>
            <a:spLocks noGrp="1"/>
          </p:cNvSpPr>
          <p:nvPr>
            <p:ph type="body" idx="1"/>
          </p:nvPr>
        </p:nvSpPr>
        <p:spPr>
          <a:xfrm>
            <a:off x="535940" y="1572386"/>
            <a:ext cx="8072119" cy="5133713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en-US" sz="2400" dirty="0" smtClean="0"/>
              <a:t>Converting nouns or adjectives into verbs using suffixes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Verb prefixes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Relative clauses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Indicating degrees of possibility using adverbs or modal verbs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Devices to build cohesion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Linking ideas using adverbials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Brackets, dashes or commas to indicate parenthesis</a:t>
            </a:r>
          </a:p>
          <a:p>
            <a:pPr>
              <a:lnSpc>
                <a:spcPct val="90000"/>
              </a:lnSpc>
            </a:pPr>
            <a:r>
              <a:rPr lang="en-GB" altLang="en-US" sz="2400" dirty="0" smtClean="0"/>
              <a:t>Use commas to clarify meaning</a:t>
            </a:r>
          </a:p>
          <a:p>
            <a:pPr>
              <a:lnSpc>
                <a:spcPct val="90000"/>
              </a:lnSpc>
            </a:pPr>
            <a:endParaRPr lang="en-GB" altLang="en-US" sz="2400" dirty="0"/>
          </a:p>
          <a:p>
            <a:pPr>
              <a:lnSpc>
                <a:spcPct val="90000"/>
              </a:lnSpc>
            </a:pPr>
            <a:r>
              <a:rPr lang="en-GB" altLang="en-US" sz="2400" dirty="0"/>
              <a:t>Converting nouns or adjectives into verbs using suffixes </a:t>
            </a:r>
            <a:endParaRPr lang="en-GB" altLang="en-US" sz="2400" dirty="0" smtClean="0"/>
          </a:p>
          <a:p>
            <a:pPr>
              <a:buFont typeface="Wingdings 3" pitchFamily="18" charset="2"/>
              <a:buNone/>
            </a:pPr>
            <a:r>
              <a:rPr lang="en-GB" altLang="en-US" sz="2400" dirty="0" err="1" smtClean="0">
                <a:solidFill>
                  <a:srgbClr val="FF0000"/>
                </a:solidFill>
              </a:rPr>
              <a:t>Eg</a:t>
            </a:r>
            <a:r>
              <a:rPr lang="en-GB" altLang="en-US" sz="2400" dirty="0" smtClean="0">
                <a:solidFill>
                  <a:srgbClr val="FF0000"/>
                </a:solidFill>
              </a:rPr>
              <a:t>. Here </a:t>
            </a:r>
            <a:r>
              <a:rPr lang="en-GB" altLang="en-US" sz="2400" dirty="0">
                <a:solidFill>
                  <a:srgbClr val="FF0000"/>
                </a:solidFill>
              </a:rPr>
              <a:t>the children have to add a suffix to convert the word into a verb. 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>
                <a:solidFill>
                  <a:srgbClr val="FF0000"/>
                </a:solidFill>
              </a:rPr>
              <a:t>For example</a:t>
            </a:r>
            <a:r>
              <a:rPr lang="en-GB" altLang="en-US" sz="2400" dirty="0" smtClean="0">
                <a:solidFill>
                  <a:srgbClr val="FF0000"/>
                </a:solidFill>
              </a:rPr>
              <a:t>: priority </a:t>
            </a:r>
            <a:r>
              <a:rPr lang="en-GB" altLang="en-US" sz="2400" dirty="0">
                <a:solidFill>
                  <a:srgbClr val="FF0000"/>
                </a:solidFill>
              </a:rPr>
              <a:t>– </a:t>
            </a:r>
            <a:r>
              <a:rPr lang="en-GB" altLang="en-US" sz="2400" dirty="0" smtClean="0">
                <a:solidFill>
                  <a:srgbClr val="FF0000"/>
                </a:solidFill>
              </a:rPr>
              <a:t>prioritise; intense </a:t>
            </a:r>
            <a:r>
              <a:rPr lang="en-GB" altLang="en-US" sz="2400" dirty="0">
                <a:solidFill>
                  <a:srgbClr val="FF0000"/>
                </a:solidFill>
              </a:rPr>
              <a:t>– </a:t>
            </a:r>
            <a:r>
              <a:rPr lang="en-GB" altLang="en-US" sz="2400" dirty="0" smtClean="0">
                <a:solidFill>
                  <a:srgbClr val="FF0000"/>
                </a:solidFill>
              </a:rPr>
              <a:t>intensify; 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FF0000"/>
                </a:solidFill>
              </a:rPr>
              <a:t>hesitant- </a:t>
            </a:r>
            <a:r>
              <a:rPr lang="en-GB" altLang="en-US" sz="2400" dirty="0">
                <a:solidFill>
                  <a:srgbClr val="FF0000"/>
                </a:solidFill>
              </a:rPr>
              <a:t>hesitate</a:t>
            </a:r>
          </a:p>
          <a:p>
            <a:pPr>
              <a:lnSpc>
                <a:spcPct val="90000"/>
              </a:lnSpc>
            </a:pP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2297484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7" name="Rectangle 3"/>
          <p:cNvSpPr>
            <a:spLocks noGrp="1"/>
          </p:cNvSpPr>
          <p:nvPr>
            <p:ph type="body" idx="1"/>
          </p:nvPr>
        </p:nvSpPr>
        <p:spPr>
          <a:xfrm>
            <a:off x="533400" y="914400"/>
            <a:ext cx="8382000" cy="5373779"/>
          </a:xfrm>
        </p:spPr>
        <p:txBody>
          <a:bodyPr/>
          <a:lstStyle/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800" dirty="0">
                <a:solidFill>
                  <a:srgbClr val="FF0000"/>
                </a:solidFill>
              </a:rPr>
              <a:t>Verb </a:t>
            </a:r>
            <a:r>
              <a:rPr lang="en-GB" altLang="en-US" sz="2800" dirty="0" smtClean="0">
                <a:solidFill>
                  <a:srgbClr val="FF0000"/>
                </a:solidFill>
              </a:rPr>
              <a:t>Prefixes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Adding prefixes to verbs 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>
                <a:solidFill>
                  <a:srgbClr val="FF0000"/>
                </a:solidFill>
              </a:rPr>
              <a:t>: dis-, de-, </a:t>
            </a:r>
            <a:r>
              <a:rPr lang="en-GB" altLang="en-US" sz="2400" dirty="0" err="1" smtClean="0">
                <a:solidFill>
                  <a:srgbClr val="FF0000"/>
                </a:solidFill>
              </a:rPr>
              <a:t>mis</a:t>
            </a:r>
            <a:r>
              <a:rPr lang="en-GB" altLang="en-US" sz="2400" dirty="0" smtClean="0">
                <a:solidFill>
                  <a:srgbClr val="FF0000"/>
                </a:solidFill>
              </a:rPr>
              <a:t>-, over- and re-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Like - </a:t>
            </a:r>
            <a:r>
              <a:rPr lang="en-GB" altLang="en-US" sz="2400" dirty="0" smtClean="0">
                <a:solidFill>
                  <a:srgbClr val="FF0000"/>
                </a:solidFill>
              </a:rPr>
              <a:t>dis</a:t>
            </a:r>
            <a:r>
              <a:rPr lang="en-GB" altLang="en-US" sz="2400" dirty="0" smtClean="0"/>
              <a:t>like; select - </a:t>
            </a:r>
            <a:r>
              <a:rPr lang="en-GB" altLang="en-US" sz="2400" dirty="0" smtClean="0">
                <a:solidFill>
                  <a:srgbClr val="FF0000"/>
                </a:solidFill>
              </a:rPr>
              <a:t>de</a:t>
            </a:r>
            <a:r>
              <a:rPr lang="en-GB" altLang="en-US" sz="2400" dirty="0" smtClean="0"/>
              <a:t>select; understand - </a:t>
            </a:r>
            <a:r>
              <a:rPr lang="en-GB" altLang="en-US" sz="2400" dirty="0" smtClean="0">
                <a:solidFill>
                  <a:srgbClr val="FF0000"/>
                </a:solidFill>
              </a:rPr>
              <a:t>mis</a:t>
            </a:r>
            <a:r>
              <a:rPr lang="en-GB" altLang="en-US" sz="2400" dirty="0" smtClean="0"/>
              <a:t>understand;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react – </a:t>
            </a:r>
            <a:r>
              <a:rPr lang="en-GB" altLang="en-US" sz="2400" dirty="0" smtClean="0">
                <a:solidFill>
                  <a:srgbClr val="FF0000"/>
                </a:solidFill>
              </a:rPr>
              <a:t>over</a:t>
            </a:r>
            <a:r>
              <a:rPr lang="en-GB" altLang="en-US" sz="2400" dirty="0" smtClean="0"/>
              <a:t>react; play - </a:t>
            </a:r>
            <a:r>
              <a:rPr lang="en-GB" altLang="en-US" sz="2400" dirty="0" smtClean="0">
                <a:solidFill>
                  <a:srgbClr val="FF0000"/>
                </a:solidFill>
              </a:rPr>
              <a:t>re</a:t>
            </a:r>
            <a:r>
              <a:rPr lang="en-GB" altLang="en-US" sz="2400" dirty="0" smtClean="0"/>
              <a:t>play.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400" dirty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400" dirty="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800" dirty="0">
                <a:solidFill>
                  <a:srgbClr val="FF0000"/>
                </a:solidFill>
              </a:rPr>
              <a:t>Relative </a:t>
            </a:r>
            <a:r>
              <a:rPr lang="en-GB" altLang="en-US" sz="2800" dirty="0" smtClean="0">
                <a:solidFill>
                  <a:srgbClr val="FF0000"/>
                </a:solidFill>
              </a:rPr>
              <a:t>clauses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Relative clauses beginning with who, which, where, when, whose or that.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The </a:t>
            </a:r>
            <a:r>
              <a:rPr lang="en-GB" altLang="en-US" sz="2400" dirty="0"/>
              <a:t>man, </a:t>
            </a:r>
            <a:r>
              <a:rPr lang="en-GB" altLang="en-US" sz="2400" dirty="0">
                <a:solidFill>
                  <a:srgbClr val="FF0000"/>
                </a:solidFill>
              </a:rPr>
              <a:t>who was the tallest</a:t>
            </a:r>
            <a:r>
              <a:rPr lang="en-GB" altLang="en-US" sz="2400" dirty="0"/>
              <a:t>, picked the book off the shelf. 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>
                <a:solidFill>
                  <a:srgbClr val="FF0000"/>
                </a:solidFill>
              </a:rPr>
              <a:t>Where there is no alternative</a:t>
            </a:r>
            <a:r>
              <a:rPr lang="en-GB" altLang="en-US" sz="2400" dirty="0"/>
              <a:t>, always choose the safest route. 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3587095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304800"/>
            <a:ext cx="8229600" cy="646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>
                <a:solidFill>
                  <a:srgbClr val="FF0000"/>
                </a:solidFill>
                <a:effectLst/>
              </a:rPr>
              <a:t>Modal Verbs</a:t>
            </a:r>
          </a:p>
        </p:txBody>
      </p:sp>
      <p:sp>
        <p:nvSpPr>
          <p:cNvPr id="38915" name="Rectangle 3"/>
          <p:cNvSpPr>
            <a:spLocks noGrp="1"/>
          </p:cNvSpPr>
          <p:nvPr>
            <p:ph type="body" idx="1"/>
          </p:nvPr>
        </p:nvSpPr>
        <p:spPr>
          <a:xfrm>
            <a:off x="533400" y="990600"/>
            <a:ext cx="8305800" cy="529375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dirty="0" smtClean="0">
                <a:solidFill>
                  <a:srgbClr val="FF0000"/>
                </a:solidFill>
              </a:rPr>
              <a:t>might, should, will, must</a:t>
            </a:r>
          </a:p>
          <a:p>
            <a:endParaRPr lang="en-GB" altLang="en-US" sz="2400" dirty="0" smtClean="0"/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I </a:t>
            </a:r>
            <a:r>
              <a:rPr lang="en-GB" altLang="en-US" sz="2400" dirty="0" smtClean="0">
                <a:solidFill>
                  <a:srgbClr val="FF0000"/>
                </a:solidFill>
              </a:rPr>
              <a:t>should</a:t>
            </a:r>
            <a:r>
              <a:rPr lang="en-GB" altLang="en-US" sz="2400" dirty="0" smtClean="0"/>
              <a:t> make sure my homework is in on time.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 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This evening, I </a:t>
            </a:r>
            <a:r>
              <a:rPr lang="en-GB" altLang="en-US" sz="2400" dirty="0" smtClean="0">
                <a:solidFill>
                  <a:srgbClr val="FF0000"/>
                </a:solidFill>
              </a:rPr>
              <a:t>can </a:t>
            </a:r>
            <a:r>
              <a:rPr lang="en-GB" altLang="en-US" sz="2400" dirty="0" smtClean="0"/>
              <a:t>go to the cinema because I have finished all my homework. 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3200" dirty="0">
                <a:solidFill>
                  <a:srgbClr val="FF0000"/>
                </a:solidFill>
              </a:rPr>
              <a:t>Devices to build cohesion</a:t>
            </a:r>
            <a:endParaRPr lang="en-GB" altLang="en-US" sz="3200" dirty="0" smtClean="0">
              <a:solidFill>
                <a:srgbClr val="FF0000"/>
              </a:solidFill>
            </a:endParaRPr>
          </a:p>
          <a:p>
            <a:pPr>
              <a:buFont typeface="Wingdings 3" pitchFamily="18" charset="2"/>
              <a:buNone/>
            </a:pPr>
            <a:r>
              <a:rPr lang="en-GB" altLang="en-US" dirty="0"/>
              <a:t> </a:t>
            </a:r>
            <a:r>
              <a:rPr lang="en-GB" altLang="en-US" sz="2400" dirty="0"/>
              <a:t>This means to join ideas within and between paragraphs. 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  </a:t>
            </a:r>
            <a:r>
              <a:rPr lang="en-GB" altLang="en-US" sz="2400" dirty="0"/>
              <a:t>For example:-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  </a:t>
            </a:r>
            <a:r>
              <a:rPr lang="en-GB" altLang="en-US" sz="2400" dirty="0">
                <a:solidFill>
                  <a:srgbClr val="FF0000"/>
                </a:solidFill>
              </a:rPr>
              <a:t>then, after that, this, at first</a:t>
            </a:r>
            <a:r>
              <a:rPr lang="en-GB" altLang="en-US" sz="2400" dirty="0" smtClean="0"/>
              <a:t>.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  </a:t>
            </a:r>
            <a:r>
              <a:rPr lang="en-GB" altLang="en-US" sz="2400" dirty="0">
                <a:solidFill>
                  <a:srgbClr val="FF0000"/>
                </a:solidFill>
              </a:rPr>
              <a:t>At first</a:t>
            </a:r>
            <a:r>
              <a:rPr lang="en-GB" altLang="en-US" sz="2400" dirty="0"/>
              <a:t>, I did my maths homework. </a:t>
            </a:r>
            <a:r>
              <a:rPr lang="en-GB" altLang="en-US" sz="2400" dirty="0">
                <a:solidFill>
                  <a:srgbClr val="FF0000"/>
                </a:solidFill>
              </a:rPr>
              <a:t>After that</a:t>
            </a:r>
            <a:r>
              <a:rPr lang="en-GB" altLang="en-US" sz="2400" dirty="0"/>
              <a:t>, I was able to watch TV. </a:t>
            </a:r>
            <a:endParaRPr lang="en-GB" altLang="en-US" sz="2400" dirty="0" smtClean="0"/>
          </a:p>
        </p:txBody>
      </p:sp>
    </p:spTree>
    <p:extLst>
      <p:ext uri="{BB962C8B-B14F-4D97-AF65-F5344CB8AC3E}">
        <p14:creationId xmlns:p14="http://schemas.microsoft.com/office/powerpoint/2010/main" val="1094040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52400"/>
            <a:ext cx="6963460" cy="646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>
                <a:solidFill>
                  <a:srgbClr val="FF0000"/>
                </a:solidFill>
                <a:effectLst/>
              </a:rPr>
              <a:t>Linking ideas using adverbials</a:t>
            </a:r>
          </a:p>
        </p:txBody>
      </p:sp>
      <p:sp>
        <p:nvSpPr>
          <p:cNvPr id="40963" name="Rectangle 3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1846659"/>
          </a:xfrm>
        </p:spPr>
        <p:txBody>
          <a:bodyPr/>
          <a:lstStyle/>
          <a:p>
            <a:pPr lvl="1">
              <a:buFont typeface="Wingdings 3" pitchFamily="18" charset="2"/>
              <a:buNone/>
            </a:pPr>
            <a:r>
              <a:rPr lang="en-GB" altLang="en-US" sz="2400" dirty="0" smtClean="0">
                <a:solidFill>
                  <a:srgbClr val="FF0000"/>
                </a:solidFill>
              </a:rPr>
              <a:t>Time</a:t>
            </a:r>
            <a:r>
              <a:rPr lang="en-GB" altLang="en-US" sz="2400" dirty="0" smtClean="0"/>
              <a:t> - later  	</a:t>
            </a:r>
            <a:r>
              <a:rPr lang="en-GB" altLang="en-US" sz="2400" dirty="0" smtClean="0">
                <a:solidFill>
                  <a:srgbClr val="FF0000"/>
                </a:solidFill>
              </a:rPr>
              <a:t>Place </a:t>
            </a:r>
            <a:r>
              <a:rPr lang="en-GB" altLang="en-US" sz="2400" dirty="0" smtClean="0"/>
              <a:t>- nearby	           </a:t>
            </a:r>
            <a:r>
              <a:rPr lang="en-GB" altLang="en-US" sz="2400" dirty="0" smtClean="0">
                <a:solidFill>
                  <a:srgbClr val="FF0000"/>
                </a:solidFill>
              </a:rPr>
              <a:t>Number </a:t>
            </a:r>
            <a:r>
              <a:rPr lang="en-GB" altLang="en-US" sz="2400" dirty="0" smtClean="0"/>
              <a:t>- secondly</a:t>
            </a:r>
          </a:p>
          <a:p>
            <a:endParaRPr lang="en-GB" altLang="en-US" sz="2400" dirty="0" smtClean="0"/>
          </a:p>
          <a:p>
            <a:pPr>
              <a:buFont typeface="Wingdings 3" pitchFamily="18" charset="2"/>
              <a:buNone/>
            </a:pP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dirty="0" smtClean="0">
                <a:solidFill>
                  <a:srgbClr val="FF0000"/>
                </a:solidFill>
              </a:rPr>
              <a:t>Later</a:t>
            </a:r>
            <a:r>
              <a:rPr lang="en-GB" altLang="en-US" sz="2400" dirty="0" smtClean="0"/>
              <a:t> that day…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…he had seen her </a:t>
            </a:r>
            <a:r>
              <a:rPr lang="en-GB" altLang="en-US" sz="2400" dirty="0" smtClean="0">
                <a:solidFill>
                  <a:srgbClr val="FF0000"/>
                </a:solidFill>
              </a:rPr>
              <a:t>before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In the woods </a:t>
            </a:r>
            <a:r>
              <a:rPr lang="en-GB" altLang="en-US" sz="2400" dirty="0" smtClean="0">
                <a:solidFill>
                  <a:srgbClr val="FF0000"/>
                </a:solidFill>
              </a:rPr>
              <a:t>nearby</a:t>
            </a:r>
            <a:r>
              <a:rPr lang="en-GB" altLang="en-US" sz="2400" dirty="0" smtClean="0"/>
              <a:t>…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1" y="3244334"/>
            <a:ext cx="560375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dirty="0">
                <a:solidFill>
                  <a:srgbClr val="FF0000"/>
                </a:solidFill>
              </a:rPr>
              <a:t>Brackets, dashes or commas</a:t>
            </a:r>
            <a:endParaRPr lang="en-GB" sz="3200" dirty="0">
              <a:solidFill>
                <a:srgbClr val="FF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1000" y="3823497"/>
            <a:ext cx="8381999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The </a:t>
            </a:r>
            <a:r>
              <a:rPr lang="en-GB" altLang="en-US" sz="2400" dirty="0"/>
              <a:t>woman </a:t>
            </a:r>
            <a:r>
              <a:rPr lang="en-GB" altLang="en-US" sz="2400" dirty="0">
                <a:solidFill>
                  <a:srgbClr val="FF0000"/>
                </a:solidFill>
              </a:rPr>
              <a:t>(</a:t>
            </a:r>
            <a:r>
              <a:rPr lang="en-GB" altLang="en-US" sz="2400" dirty="0"/>
              <a:t>with the red coat</a:t>
            </a:r>
            <a:r>
              <a:rPr lang="en-GB" altLang="en-US" sz="2400" dirty="0">
                <a:solidFill>
                  <a:srgbClr val="FF0000"/>
                </a:solidFill>
              </a:rPr>
              <a:t>)</a:t>
            </a:r>
            <a:r>
              <a:rPr lang="en-GB" altLang="en-US" sz="2400" dirty="0"/>
              <a:t> was walking down the road. 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She was happy to receive the </a:t>
            </a:r>
            <a:r>
              <a:rPr lang="en-GB" altLang="en-US" sz="2400" dirty="0" smtClean="0"/>
              <a:t>invitation </a:t>
            </a:r>
            <a:r>
              <a:rPr lang="en-GB" altLang="en-US" sz="2400" dirty="0" smtClean="0">
                <a:solidFill>
                  <a:srgbClr val="FF0000"/>
                </a:solidFill>
              </a:rPr>
              <a:t>-</a:t>
            </a:r>
            <a:r>
              <a:rPr lang="en-GB" altLang="en-US" sz="2400" dirty="0" smtClean="0"/>
              <a:t> </a:t>
            </a:r>
            <a:r>
              <a:rPr lang="en-GB" altLang="en-US" sz="2400" dirty="0"/>
              <a:t>we think so, anyway </a:t>
            </a:r>
            <a:r>
              <a:rPr lang="en-GB" altLang="en-US" sz="2400" dirty="0">
                <a:solidFill>
                  <a:srgbClr val="FF0000"/>
                </a:solidFill>
              </a:rPr>
              <a:t>–</a:t>
            </a:r>
            <a:r>
              <a:rPr lang="en-GB" altLang="en-US" sz="2400" dirty="0"/>
              <a:t> and thanked the family for considering her. </a:t>
            </a:r>
          </a:p>
          <a:p>
            <a:pPr>
              <a:buFont typeface="Wingdings 3" pitchFamily="18" charset="2"/>
              <a:buNone/>
            </a:pPr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 Put all the toys</a:t>
            </a:r>
            <a:r>
              <a:rPr lang="en-GB" altLang="en-US" sz="2400" dirty="0">
                <a:solidFill>
                  <a:srgbClr val="FF0000"/>
                </a:solidFill>
              </a:rPr>
              <a:t>,</a:t>
            </a:r>
            <a:r>
              <a:rPr lang="en-GB" altLang="en-US" sz="2400" dirty="0"/>
              <a:t> including Samira’s games</a:t>
            </a:r>
            <a:r>
              <a:rPr lang="en-GB" altLang="en-US" sz="2400" dirty="0">
                <a:solidFill>
                  <a:srgbClr val="FF0000"/>
                </a:solidFill>
              </a:rPr>
              <a:t>,</a:t>
            </a:r>
            <a:r>
              <a:rPr lang="en-GB" altLang="en-US" sz="2400" dirty="0"/>
              <a:t> in that cupboard.</a:t>
            </a:r>
          </a:p>
        </p:txBody>
      </p:sp>
    </p:spTree>
    <p:extLst>
      <p:ext uri="{BB962C8B-B14F-4D97-AF65-F5344CB8AC3E}">
        <p14:creationId xmlns:p14="http://schemas.microsoft.com/office/powerpoint/2010/main" val="679307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48515"/>
            <a:ext cx="8153400" cy="865886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  <a:noAutofit/>
          </a:bodyPr>
          <a:lstStyle/>
          <a:p>
            <a:r>
              <a:rPr lang="en-GB" altLang="en-US" b="1" dirty="0" smtClean="0">
                <a:solidFill>
                  <a:srgbClr val="FF21FF"/>
                </a:solidFill>
                <a:effectLst/>
              </a:rPr>
              <a:t>Curriculum Expectations - Year 6</a:t>
            </a:r>
          </a:p>
        </p:txBody>
      </p:sp>
      <p:sp>
        <p:nvSpPr>
          <p:cNvPr id="43011" name="Rectangle 3"/>
          <p:cNvSpPr>
            <a:spLocks noGrp="1"/>
          </p:cNvSpPr>
          <p:nvPr>
            <p:ph type="body" idx="1"/>
          </p:nvPr>
        </p:nvSpPr>
        <p:spPr>
          <a:xfrm>
            <a:off x="543838" y="1066800"/>
            <a:ext cx="8072119" cy="393954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Formal and informal speech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Use of the passive voice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Use of subjunctive forms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Linking ideas user a wider range of cohesive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Use of the semi-colon, colon and dash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2400" dirty="0" smtClean="0"/>
              <a:t>Use of hyphens to avoid ambiguity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altLang="en-US" sz="2400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altLang="en-US" sz="3200" b="1" dirty="0" smtClean="0">
                <a:solidFill>
                  <a:srgbClr val="FF00FF"/>
                </a:solidFill>
              </a:rPr>
              <a:t>And, of course, everything taught in all previous year groups.</a:t>
            </a:r>
          </a:p>
        </p:txBody>
      </p:sp>
    </p:spTree>
    <p:extLst>
      <p:ext uri="{BB962C8B-B14F-4D97-AF65-F5344CB8AC3E}">
        <p14:creationId xmlns:p14="http://schemas.microsoft.com/office/powerpoint/2010/main" val="9572241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33400" y="381000"/>
            <a:ext cx="6963460" cy="64633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sz="3600" dirty="0" smtClean="0">
                <a:solidFill>
                  <a:srgbClr val="FF00FF"/>
                </a:solidFill>
                <a:effectLst/>
              </a:rPr>
              <a:t>Passive </a:t>
            </a:r>
            <a:r>
              <a:rPr lang="en-GB" altLang="en-US" sz="3200" dirty="0" smtClean="0">
                <a:solidFill>
                  <a:srgbClr val="FF00FF"/>
                </a:solidFill>
                <a:effectLst/>
              </a:rPr>
              <a:t>Voice</a:t>
            </a:r>
            <a:endParaRPr lang="en-GB" altLang="en-US" sz="3600" dirty="0" smtClean="0">
              <a:solidFill>
                <a:srgbClr val="FF00FF"/>
              </a:solidFill>
              <a:effectLst/>
            </a:endParaRPr>
          </a:p>
        </p:txBody>
      </p:sp>
      <p:sp>
        <p:nvSpPr>
          <p:cNvPr id="45059" name="Rectangle 3"/>
          <p:cNvSpPr>
            <a:spLocks noGrp="1"/>
          </p:cNvSpPr>
          <p:nvPr>
            <p:ph type="body" idx="1"/>
          </p:nvPr>
        </p:nvSpPr>
        <p:spPr>
          <a:xfrm>
            <a:off x="304800" y="1371600"/>
            <a:ext cx="8534400" cy="2326791"/>
          </a:xfrm>
        </p:spPr>
        <p:txBody>
          <a:bodyPr/>
          <a:lstStyle/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Use of the </a:t>
            </a:r>
            <a:r>
              <a:rPr lang="en-GB" altLang="en-US" sz="2400" dirty="0" smtClean="0">
                <a:solidFill>
                  <a:srgbClr val="FF21FF"/>
                </a:solidFill>
              </a:rPr>
              <a:t>passive</a:t>
            </a:r>
            <a:r>
              <a:rPr lang="en-GB" altLang="en-US" sz="2400" dirty="0" smtClean="0"/>
              <a:t> to affect the presentation of information in a sentence. </a:t>
            </a:r>
          </a:p>
          <a:p>
            <a:pPr>
              <a:lnSpc>
                <a:spcPct val="90000"/>
              </a:lnSpc>
            </a:pPr>
            <a:endParaRPr lang="en-GB" altLang="en-US" sz="2400" dirty="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dirty="0" smtClean="0">
                <a:solidFill>
                  <a:srgbClr val="FF00FF"/>
                </a:solidFill>
              </a:rPr>
              <a:t>I broke </a:t>
            </a:r>
            <a:r>
              <a:rPr lang="en-GB" altLang="en-US" sz="2400" dirty="0" smtClean="0"/>
              <a:t>the window in the greenhouse.</a:t>
            </a:r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endParaRPr lang="en-GB" altLang="en-US" sz="2400" dirty="0" smtClean="0"/>
          </a:p>
          <a:p>
            <a:pPr>
              <a:lnSpc>
                <a:spcPct val="90000"/>
              </a:lnSpc>
              <a:buFont typeface="Wingdings 3" pitchFamily="18" charset="2"/>
              <a:buNone/>
            </a:pPr>
            <a:r>
              <a:rPr lang="en-GB" altLang="en-US" sz="2400" dirty="0" smtClean="0"/>
              <a:t>As opposed to: The window in the greenhouse </a:t>
            </a:r>
            <a:r>
              <a:rPr lang="en-GB" altLang="en-US" sz="2400" dirty="0" smtClean="0">
                <a:solidFill>
                  <a:srgbClr val="FF00FF"/>
                </a:solidFill>
              </a:rPr>
              <a:t>was broken (by me).</a:t>
            </a:r>
          </a:p>
        </p:txBody>
      </p:sp>
      <p:sp>
        <p:nvSpPr>
          <p:cNvPr id="2" name="Rectangle 1"/>
          <p:cNvSpPr/>
          <p:nvPr/>
        </p:nvSpPr>
        <p:spPr>
          <a:xfrm>
            <a:off x="381000" y="4572000"/>
            <a:ext cx="82296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en-GB" altLang="en-US" sz="2400" dirty="0"/>
              <a:t>Using appropriate vocabulary for formal speech and writing</a:t>
            </a:r>
          </a:p>
          <a:p>
            <a:endParaRPr lang="en-GB" altLang="en-US" sz="2400" dirty="0"/>
          </a:p>
          <a:p>
            <a:pPr>
              <a:buFont typeface="Wingdings 3" pitchFamily="18" charset="2"/>
              <a:buNone/>
            </a:pPr>
            <a:r>
              <a:rPr lang="en-GB" altLang="en-US" sz="2400" dirty="0" err="1"/>
              <a:t>Eg</a:t>
            </a:r>
            <a:r>
              <a:rPr lang="en-GB" altLang="en-US" sz="2400" dirty="0"/>
              <a:t>.   Find out- </a:t>
            </a:r>
            <a:r>
              <a:rPr lang="en-GB" altLang="en-US" sz="2400" dirty="0">
                <a:solidFill>
                  <a:srgbClr val="FF00FF"/>
                </a:solidFill>
              </a:rPr>
              <a:t>discover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  Ask for- </a:t>
            </a:r>
            <a:r>
              <a:rPr lang="en-GB" altLang="en-US" sz="2400" dirty="0">
                <a:solidFill>
                  <a:srgbClr val="FF00FF"/>
                </a:solidFill>
              </a:rPr>
              <a:t>request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/>
              <a:t>  Go in - </a:t>
            </a:r>
            <a:r>
              <a:rPr lang="en-GB" altLang="en-US" sz="2400" dirty="0">
                <a:solidFill>
                  <a:srgbClr val="FF00FF"/>
                </a:solidFill>
              </a:rPr>
              <a:t>enter</a:t>
            </a:r>
          </a:p>
        </p:txBody>
      </p:sp>
      <p:sp>
        <p:nvSpPr>
          <p:cNvPr id="3" name="Rectangle 2"/>
          <p:cNvSpPr/>
          <p:nvPr/>
        </p:nvSpPr>
        <p:spPr>
          <a:xfrm>
            <a:off x="381000" y="4038600"/>
            <a:ext cx="7543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altLang="en-US" sz="3200" dirty="0">
                <a:solidFill>
                  <a:srgbClr val="FF00FF"/>
                </a:solidFill>
              </a:rPr>
              <a:t>Formal and informal speech</a:t>
            </a:r>
            <a:endParaRPr lang="en-GB" sz="3200" dirty="0">
              <a:solidFill>
                <a:srgbClr val="FF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062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0269" y="48514"/>
            <a:ext cx="6963460" cy="769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solidFill>
                  <a:srgbClr val="FF00FF"/>
                </a:solidFill>
                <a:effectLst/>
              </a:rPr>
              <a:t>Use of Subjunctive Forms</a:t>
            </a:r>
          </a:p>
        </p:txBody>
      </p:sp>
      <p:sp>
        <p:nvSpPr>
          <p:cNvPr id="50179" name="Rectangle 3"/>
          <p:cNvSpPr>
            <a:spLocks noGrp="1"/>
          </p:cNvSpPr>
          <p:nvPr>
            <p:ph type="body" idx="1"/>
          </p:nvPr>
        </p:nvSpPr>
        <p:spPr>
          <a:xfrm>
            <a:off x="453025" y="2464227"/>
            <a:ext cx="8072119" cy="2769989"/>
          </a:xfrm>
        </p:spPr>
        <p:txBody>
          <a:bodyPr/>
          <a:lstStyle/>
          <a:p>
            <a:pPr>
              <a:lnSpc>
                <a:spcPct val="80000"/>
              </a:lnSpc>
            </a:pPr>
            <a:endParaRPr lang="en-GB" altLang="en-US" sz="2500" dirty="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smtClean="0"/>
              <a:t>Use of subjunctive forms – how the verb appears in a sentence. Subjunctives make language appear more formal. </a:t>
            </a:r>
          </a:p>
          <a:p>
            <a:pPr>
              <a:lnSpc>
                <a:spcPct val="80000"/>
              </a:lnSpc>
            </a:pPr>
            <a:endParaRPr lang="en-GB" altLang="en-US" sz="2500" dirty="0" smtClean="0"/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err="1" smtClean="0"/>
              <a:t>eg</a:t>
            </a:r>
            <a:r>
              <a:rPr lang="en-GB" altLang="en-US" sz="2500" dirty="0" smtClean="0"/>
              <a:t>. 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smtClean="0"/>
              <a:t>  If I was rich, I’d buy a Ferrari.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smtClean="0"/>
              <a:t>  If I </a:t>
            </a:r>
            <a:r>
              <a:rPr lang="en-GB" altLang="en-US" sz="2500" u="sng" dirty="0" smtClean="0">
                <a:solidFill>
                  <a:srgbClr val="FF00FF"/>
                </a:solidFill>
              </a:rPr>
              <a:t>were </a:t>
            </a:r>
            <a:r>
              <a:rPr lang="en-GB" altLang="en-US" sz="2500" dirty="0" smtClean="0"/>
              <a:t>rich , I’d buy a Ferrari.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smtClean="0"/>
              <a:t>  Now that I know, I wish I hadn’t gone.</a:t>
            </a:r>
          </a:p>
          <a:p>
            <a:pPr>
              <a:lnSpc>
                <a:spcPct val="80000"/>
              </a:lnSpc>
              <a:buFont typeface="Wingdings 3" pitchFamily="18" charset="2"/>
              <a:buNone/>
            </a:pPr>
            <a:r>
              <a:rPr lang="en-GB" altLang="en-US" sz="2500" dirty="0" smtClean="0"/>
              <a:t>  If ever I </a:t>
            </a:r>
            <a:r>
              <a:rPr lang="en-GB" altLang="en-US" sz="2500" u="sng" dirty="0" smtClean="0">
                <a:solidFill>
                  <a:srgbClr val="FF00FF"/>
                </a:solidFill>
              </a:rPr>
              <a:t>had</a:t>
            </a:r>
            <a:r>
              <a:rPr lang="en-GB" altLang="en-US" sz="2500" dirty="0" smtClean="0">
                <a:solidFill>
                  <a:srgbClr val="FF00FF"/>
                </a:solidFill>
              </a:rPr>
              <a:t> </a:t>
            </a:r>
            <a:r>
              <a:rPr lang="en-GB" altLang="en-US" sz="2500" dirty="0" smtClean="0"/>
              <a:t>know, I would never have gone.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914400"/>
            <a:ext cx="8001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 3" pitchFamily="18" charset="2"/>
              <a:buNone/>
            </a:pPr>
            <a:r>
              <a:rPr lang="en-GB" altLang="en-US" sz="2400" dirty="0"/>
              <a:t>The difference between structures typical of informal speech, formal speech and writing. 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  </a:t>
            </a:r>
            <a:r>
              <a:rPr lang="en-GB" altLang="en-US" sz="2400" dirty="0" err="1"/>
              <a:t>eg</a:t>
            </a:r>
            <a:r>
              <a:rPr lang="en-GB" altLang="en-US" sz="2400" dirty="0"/>
              <a:t>.   He’s your friend isn’t he?</a:t>
            </a:r>
          </a:p>
          <a:p>
            <a:pPr>
              <a:buFont typeface="Wingdings 3" pitchFamily="18" charset="2"/>
              <a:buNone/>
            </a:pPr>
            <a:r>
              <a:rPr lang="en-GB" altLang="en-US" sz="2400" dirty="0" smtClean="0"/>
              <a:t>  </a:t>
            </a:r>
            <a:endParaRPr lang="en-GB" altLang="en-US" sz="2400" dirty="0"/>
          </a:p>
        </p:txBody>
      </p:sp>
    </p:spTree>
    <p:extLst>
      <p:ext uri="{BB962C8B-B14F-4D97-AF65-F5344CB8AC3E}">
        <p14:creationId xmlns:p14="http://schemas.microsoft.com/office/powerpoint/2010/main" val="948031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40308" rIns="0" bIns="0" rtlCol="0">
            <a:spAutoFit/>
          </a:bodyPr>
          <a:lstStyle/>
          <a:p>
            <a:pPr marL="460375">
              <a:lnSpc>
                <a:spcPct val="100000"/>
              </a:lnSpc>
            </a:pPr>
            <a:r>
              <a:rPr spc="-5" dirty="0">
                <a:latin typeface="Cooper Black"/>
                <a:cs typeface="Cooper Black"/>
              </a:rPr>
              <a:t>Spelling </a:t>
            </a:r>
            <a:r>
              <a:rPr dirty="0">
                <a:latin typeface="Cooper Black"/>
                <a:cs typeface="Cooper Black"/>
              </a:rPr>
              <a:t>in</a:t>
            </a:r>
            <a:r>
              <a:rPr spc="-45" dirty="0">
                <a:latin typeface="Cooper Black"/>
                <a:cs typeface="Cooper Black"/>
              </a:rPr>
              <a:t> </a:t>
            </a:r>
            <a:r>
              <a:rPr spc="-10" dirty="0">
                <a:latin typeface="Cooper Black"/>
                <a:cs typeface="Cooper Black"/>
              </a:rPr>
              <a:t>Reception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9600" y="1600200"/>
            <a:ext cx="7510780" cy="266739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ooper Black"/>
                <a:cs typeface="Cooper Black"/>
              </a:rPr>
              <a:t>Know </a:t>
            </a:r>
            <a:r>
              <a:rPr sz="3200" dirty="0">
                <a:latin typeface="Cooper Black"/>
                <a:cs typeface="Cooper Black"/>
              </a:rPr>
              <a:t>all of </a:t>
            </a:r>
            <a:r>
              <a:rPr sz="3200" spc="5" dirty="0">
                <a:latin typeface="Cooper Black"/>
                <a:cs typeface="Cooper Black"/>
              </a:rPr>
              <a:t>the </a:t>
            </a:r>
            <a:r>
              <a:rPr sz="3200" spc="-5" dirty="0">
                <a:latin typeface="Cooper Black"/>
                <a:cs typeface="Cooper Black"/>
              </a:rPr>
              <a:t>individual</a:t>
            </a:r>
            <a:r>
              <a:rPr sz="3200" spc="-45" dirty="0">
                <a:latin typeface="Cooper Black"/>
                <a:cs typeface="Cooper Black"/>
              </a:rPr>
              <a:t> </a:t>
            </a:r>
            <a:r>
              <a:rPr sz="3200" spc="-10" dirty="0">
                <a:latin typeface="Cooper Black"/>
                <a:cs typeface="Cooper Black"/>
              </a:rPr>
              <a:t>letter</a:t>
            </a:r>
            <a:endParaRPr sz="3200" dirty="0">
              <a:latin typeface="Cooper Black"/>
              <a:cs typeface="Cooper Black"/>
            </a:endParaRPr>
          </a:p>
          <a:p>
            <a:pPr marL="355600">
              <a:lnSpc>
                <a:spcPct val="100000"/>
              </a:lnSpc>
            </a:pPr>
            <a:r>
              <a:rPr sz="3200" dirty="0" smtClean="0">
                <a:latin typeface="Cooper Black"/>
                <a:cs typeface="Cooper Black"/>
              </a:rPr>
              <a:t>sounds</a:t>
            </a:r>
            <a:r>
              <a:rPr lang="en-GB" sz="3200" dirty="0" smtClean="0">
                <a:latin typeface="Cooper Black"/>
                <a:cs typeface="Cooper Black"/>
              </a:rPr>
              <a:t> </a:t>
            </a:r>
            <a:r>
              <a:rPr sz="3200" u="sng" dirty="0" smtClean="0">
                <a:latin typeface="Cooper Black"/>
                <a:cs typeface="Cooper Black"/>
              </a:rPr>
              <a:t>and</a:t>
            </a:r>
            <a:r>
              <a:rPr lang="en-GB" sz="3200" spc="-85" dirty="0" smtClean="0">
                <a:latin typeface="Cooper Black"/>
                <a:cs typeface="Cooper Black"/>
              </a:rPr>
              <a:t> </a:t>
            </a:r>
            <a:r>
              <a:rPr sz="3200" dirty="0" smtClean="0">
                <a:latin typeface="Cooper Black"/>
                <a:cs typeface="Cooper Black"/>
              </a:rPr>
              <a:t>names</a:t>
            </a:r>
            <a:r>
              <a:rPr sz="3200" dirty="0">
                <a:latin typeface="Cooper Black"/>
                <a:cs typeface="Cooper Black"/>
              </a:rPr>
              <a:t>.</a:t>
            </a: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latin typeface="Cooper Black"/>
                <a:cs typeface="Cooper Black"/>
              </a:rPr>
              <a:t>They </a:t>
            </a:r>
            <a:r>
              <a:rPr sz="3200" dirty="0">
                <a:latin typeface="Cooper Black"/>
                <a:cs typeface="Cooper Black"/>
              </a:rPr>
              <a:t>should </a:t>
            </a:r>
            <a:r>
              <a:rPr sz="3200" spc="-10" dirty="0">
                <a:latin typeface="Cooper Black"/>
                <a:cs typeface="Cooper Black"/>
              </a:rPr>
              <a:t>know </a:t>
            </a:r>
            <a:r>
              <a:rPr sz="3200" dirty="0">
                <a:latin typeface="Cooper Black"/>
                <a:cs typeface="Cooper Black"/>
              </a:rPr>
              <a:t>all </a:t>
            </a:r>
            <a:r>
              <a:rPr sz="3200" spc="-5" dirty="0">
                <a:latin typeface="Cooper Black"/>
                <a:cs typeface="Cooper Black"/>
              </a:rPr>
              <a:t>of </a:t>
            </a:r>
            <a:r>
              <a:rPr sz="3200" dirty="0">
                <a:latin typeface="Cooper Black"/>
                <a:cs typeface="Cooper Black"/>
              </a:rPr>
              <a:t>the </a:t>
            </a:r>
            <a:r>
              <a:rPr sz="3200" dirty="0" smtClean="0">
                <a:latin typeface="Cooper Black"/>
                <a:cs typeface="Cooper Black"/>
              </a:rPr>
              <a:t>phonemes </a:t>
            </a:r>
            <a:r>
              <a:rPr sz="3200" dirty="0">
                <a:latin typeface="Cooper Black"/>
                <a:cs typeface="Cooper Black"/>
              </a:rPr>
              <a:t>taught </a:t>
            </a:r>
            <a:r>
              <a:rPr sz="3200" spc="-5" dirty="0">
                <a:latin typeface="Cooper Black"/>
                <a:cs typeface="Cooper Black"/>
              </a:rPr>
              <a:t>in phases </a:t>
            </a:r>
            <a:r>
              <a:rPr sz="3200" dirty="0">
                <a:latin typeface="Cooper Black"/>
                <a:cs typeface="Cooper Black"/>
              </a:rPr>
              <a:t>2 and 3  </a:t>
            </a:r>
            <a:r>
              <a:rPr sz="3200" spc="-20" dirty="0">
                <a:latin typeface="Cooper Black"/>
                <a:cs typeface="Cooper Black"/>
              </a:rPr>
              <a:t>for</a:t>
            </a:r>
            <a:r>
              <a:rPr sz="3200" spc="-90" dirty="0">
                <a:latin typeface="Cooper Black"/>
                <a:cs typeface="Cooper Black"/>
              </a:rPr>
              <a:t> </a:t>
            </a:r>
            <a:r>
              <a:rPr sz="3200" spc="-5" dirty="0">
                <a:latin typeface="Cooper Black"/>
                <a:cs typeface="Cooper Black"/>
              </a:rPr>
              <a:t>example:</a:t>
            </a:r>
            <a:endParaRPr sz="3200" dirty="0">
              <a:latin typeface="Cooper Black"/>
              <a:cs typeface="Cooper Black"/>
            </a:endParaRPr>
          </a:p>
          <a:p>
            <a:pPr marL="2454275">
              <a:lnSpc>
                <a:spcPct val="100000"/>
              </a:lnSpc>
              <a:spcBef>
                <a:spcPts val="770"/>
              </a:spcBef>
              <a:tabLst>
                <a:tab pos="3147695" algn="l"/>
                <a:tab pos="3820160" algn="l"/>
                <a:tab pos="4399280" algn="l"/>
              </a:tabLst>
            </a:pPr>
            <a:r>
              <a:rPr sz="3200" spc="-5" dirty="0">
                <a:solidFill>
                  <a:srgbClr val="FF0000"/>
                </a:solidFill>
                <a:latin typeface="Cooper Black"/>
                <a:cs typeface="Cooper Black"/>
              </a:rPr>
              <a:t>ch	</a:t>
            </a:r>
            <a:r>
              <a:rPr sz="3200" dirty="0">
                <a:solidFill>
                  <a:srgbClr val="FF0000"/>
                </a:solidFill>
                <a:latin typeface="Cooper Black"/>
                <a:cs typeface="Cooper Black"/>
              </a:rPr>
              <a:t>sh	</a:t>
            </a:r>
            <a:r>
              <a:rPr sz="3200" spc="-5" dirty="0">
                <a:solidFill>
                  <a:srgbClr val="FF0000"/>
                </a:solidFill>
                <a:latin typeface="Cooper Black"/>
                <a:cs typeface="Cooper Black"/>
              </a:rPr>
              <a:t>ai	</a:t>
            </a:r>
            <a:r>
              <a:rPr sz="3200" dirty="0" smtClean="0">
                <a:solidFill>
                  <a:srgbClr val="FF0000"/>
                </a:solidFill>
                <a:latin typeface="Cooper Black"/>
                <a:cs typeface="Cooper Black"/>
              </a:rPr>
              <a:t>or</a:t>
            </a:r>
            <a:r>
              <a:rPr lang="en-GB" sz="3200" dirty="0" smtClean="0">
                <a:solidFill>
                  <a:srgbClr val="FF0000"/>
                </a:solidFill>
                <a:latin typeface="Cooper Black"/>
                <a:cs typeface="Cooper Black"/>
              </a:rPr>
              <a:t> </a:t>
            </a:r>
            <a:r>
              <a:rPr sz="3200" spc="-110" dirty="0" smtClean="0">
                <a:solidFill>
                  <a:srgbClr val="FF0000"/>
                </a:solidFill>
                <a:latin typeface="Cooper Black"/>
                <a:cs typeface="Cooper Black"/>
              </a:rPr>
              <a:t> </a:t>
            </a:r>
            <a:r>
              <a:rPr sz="3200" spc="-5" dirty="0">
                <a:solidFill>
                  <a:srgbClr val="FF0000"/>
                </a:solidFill>
                <a:latin typeface="Cooper Black"/>
                <a:cs typeface="Cooper Black"/>
              </a:rPr>
              <a:t>igh</a:t>
            </a:r>
            <a:endParaRPr sz="3200" dirty="0">
              <a:latin typeface="Cooper Black"/>
              <a:cs typeface="Coope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0269" y="48514"/>
            <a:ext cx="6963460" cy="769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solidFill>
                  <a:srgbClr val="FF00FF"/>
                </a:solidFill>
                <a:effectLst/>
              </a:rPr>
              <a:t>Cohesive devices</a:t>
            </a:r>
          </a:p>
        </p:txBody>
      </p:sp>
      <p:sp>
        <p:nvSpPr>
          <p:cNvPr id="47107" name="Rectangle 3"/>
          <p:cNvSpPr>
            <a:spLocks noGrp="1"/>
          </p:cNvSpPr>
          <p:nvPr>
            <p:ph type="body" idx="1"/>
          </p:nvPr>
        </p:nvSpPr>
        <p:spPr>
          <a:xfrm>
            <a:off x="533400" y="914401"/>
            <a:ext cx="8072119" cy="3693319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dirty="0" smtClean="0"/>
              <a:t>  </a:t>
            </a:r>
            <a:r>
              <a:rPr lang="en-GB" altLang="en-US" sz="2400" dirty="0" smtClean="0"/>
              <a:t>Linking ideas across paragraphs using repetition of a word or phrase</a:t>
            </a:r>
          </a:p>
          <a:p>
            <a:pPr>
              <a:buFont typeface="Wingdings 3" pitchFamily="18" charset="2"/>
              <a:buNone/>
            </a:pPr>
            <a:endParaRPr lang="en-GB" altLang="en-US" sz="2400" dirty="0" smtClean="0"/>
          </a:p>
          <a:p>
            <a:r>
              <a:rPr lang="en-GB" altLang="en-US" sz="2400" dirty="0" smtClean="0"/>
              <a:t>Use of adverbials such as </a:t>
            </a:r>
            <a:r>
              <a:rPr lang="en-GB" altLang="en-US" sz="2400" dirty="0" smtClean="0">
                <a:solidFill>
                  <a:srgbClr val="FF00FF"/>
                </a:solidFill>
              </a:rPr>
              <a:t>on the other hand</a:t>
            </a:r>
            <a:r>
              <a:rPr lang="en-GB" altLang="en-US" sz="2400" dirty="0" smtClean="0"/>
              <a:t>, </a:t>
            </a:r>
            <a:r>
              <a:rPr lang="en-GB" altLang="en-US" sz="2400" dirty="0" smtClean="0">
                <a:solidFill>
                  <a:srgbClr val="FF00FF"/>
                </a:solidFill>
              </a:rPr>
              <a:t>in contrast</a:t>
            </a:r>
            <a:r>
              <a:rPr lang="en-GB" altLang="en-US" sz="2400" dirty="0" smtClean="0"/>
              <a:t> or </a:t>
            </a:r>
            <a:r>
              <a:rPr lang="en-GB" altLang="en-US" sz="2400" dirty="0" smtClean="0">
                <a:solidFill>
                  <a:srgbClr val="FF00FF"/>
                </a:solidFill>
              </a:rPr>
              <a:t>as a consequence</a:t>
            </a:r>
          </a:p>
          <a:p>
            <a:endParaRPr lang="en-GB" altLang="en-US" sz="2400" dirty="0" smtClean="0"/>
          </a:p>
          <a:p>
            <a:r>
              <a:rPr lang="en-GB" altLang="en-US" sz="2400" dirty="0" smtClean="0"/>
              <a:t>Ellipsis </a:t>
            </a:r>
            <a:r>
              <a:rPr lang="en-GB" altLang="en-US" sz="2400" dirty="0" err="1" smtClean="0"/>
              <a:t>eg</a:t>
            </a:r>
            <a:r>
              <a:rPr lang="en-GB" altLang="en-US" sz="2400" dirty="0" smtClean="0"/>
              <a:t>. </a:t>
            </a:r>
            <a:r>
              <a:rPr lang="en-GB" altLang="en-US" sz="2400" dirty="0" smtClean="0">
                <a:solidFill>
                  <a:srgbClr val="FF00FF"/>
                </a:solidFill>
              </a:rPr>
              <a:t>…</a:t>
            </a:r>
          </a:p>
          <a:p>
            <a:endParaRPr lang="en-GB" altLang="en-US" sz="2400" dirty="0" smtClean="0"/>
          </a:p>
          <a:p>
            <a:r>
              <a:rPr lang="en-GB" altLang="en-US" sz="2400" dirty="0" smtClean="0"/>
              <a:t>Layout devices for example headings, sub-headings, columns, bullets or tables</a:t>
            </a:r>
          </a:p>
        </p:txBody>
      </p:sp>
    </p:spTree>
    <p:extLst>
      <p:ext uri="{BB962C8B-B14F-4D97-AF65-F5344CB8AC3E}">
        <p14:creationId xmlns:p14="http://schemas.microsoft.com/office/powerpoint/2010/main" val="376263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090269" y="48514"/>
            <a:ext cx="6963460" cy="769441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40" tIns="45720" rIns="91440" bIns="45720" numCol="1" anchorCtr="0" compatLnSpc="1">
            <a:prstTxWarp prst="textNoShape">
              <a:avLst/>
            </a:prstTxWarp>
          </a:bodyPr>
          <a:lstStyle/>
          <a:p>
            <a:r>
              <a:rPr lang="en-GB" altLang="en-US" dirty="0" smtClean="0">
                <a:solidFill>
                  <a:srgbClr val="FF00FF"/>
                </a:solidFill>
                <a:effectLst/>
              </a:rPr>
              <a:t>Punctuation</a:t>
            </a:r>
          </a:p>
        </p:txBody>
      </p:sp>
      <p:sp>
        <p:nvSpPr>
          <p:cNvPr id="48131" name="Rectangle 3"/>
          <p:cNvSpPr>
            <a:spLocks noGrp="1"/>
          </p:cNvSpPr>
          <p:nvPr>
            <p:ph type="body" idx="1"/>
          </p:nvPr>
        </p:nvSpPr>
        <p:spPr>
          <a:xfrm>
            <a:off x="457200" y="990600"/>
            <a:ext cx="8305800" cy="4247317"/>
          </a:xfrm>
        </p:spPr>
        <p:txBody>
          <a:bodyPr/>
          <a:lstStyle/>
          <a:p>
            <a:pPr>
              <a:buFont typeface="Wingdings 3" pitchFamily="18" charset="2"/>
              <a:buNone/>
            </a:pPr>
            <a:r>
              <a:rPr lang="en-GB" altLang="en-US" sz="2300" dirty="0" smtClean="0">
                <a:solidFill>
                  <a:srgbClr val="FF00FF"/>
                </a:solidFill>
              </a:rPr>
              <a:t>Semi-colon</a:t>
            </a:r>
          </a:p>
          <a:p>
            <a:endParaRPr lang="en-GB" altLang="en-US" sz="2300" dirty="0" smtClean="0"/>
          </a:p>
          <a:p>
            <a:r>
              <a:rPr lang="en-GB" altLang="en-US" sz="2300" dirty="0" err="1" smtClean="0"/>
              <a:t>Eg</a:t>
            </a:r>
            <a:r>
              <a:rPr lang="en-GB" altLang="en-US" sz="2300" dirty="0" smtClean="0"/>
              <a:t>. It was a clear cold night</a:t>
            </a:r>
            <a:r>
              <a:rPr lang="en-GB" altLang="en-US" sz="2300" dirty="0" smtClean="0">
                <a:solidFill>
                  <a:srgbClr val="FF00FF"/>
                </a:solidFill>
              </a:rPr>
              <a:t>;</a:t>
            </a:r>
            <a:r>
              <a:rPr lang="en-GB" altLang="en-US" sz="2300" dirty="0" smtClean="0"/>
              <a:t> the moon and stars could be seen easily.</a:t>
            </a:r>
          </a:p>
          <a:p>
            <a:endParaRPr lang="en-GB" altLang="en-US" sz="2300" dirty="0" smtClean="0"/>
          </a:p>
          <a:p>
            <a:pPr>
              <a:buFont typeface="Wingdings 3" pitchFamily="18" charset="2"/>
              <a:buNone/>
            </a:pPr>
            <a:r>
              <a:rPr lang="en-GB" altLang="en-US" sz="2300" dirty="0" smtClean="0">
                <a:solidFill>
                  <a:srgbClr val="FF00FF"/>
                </a:solidFill>
              </a:rPr>
              <a:t>Colon</a:t>
            </a:r>
            <a:r>
              <a:rPr lang="en-GB" altLang="en-US" sz="2300" dirty="0" smtClean="0"/>
              <a:t> to introduce a list</a:t>
            </a:r>
          </a:p>
          <a:p>
            <a:pPr>
              <a:buFont typeface="Wingdings 3" pitchFamily="18" charset="2"/>
              <a:buNone/>
            </a:pPr>
            <a:endParaRPr lang="en-GB" altLang="en-US" sz="2300" dirty="0" smtClean="0"/>
          </a:p>
          <a:p>
            <a:r>
              <a:rPr lang="en-GB" altLang="en-US" sz="2300" dirty="0" err="1" smtClean="0"/>
              <a:t>Eg</a:t>
            </a:r>
            <a:r>
              <a:rPr lang="en-GB" altLang="en-US" sz="2300" dirty="0" smtClean="0"/>
              <a:t>. These are the items in my pencil case</a:t>
            </a:r>
            <a:r>
              <a:rPr lang="en-GB" altLang="en-US" sz="2300" dirty="0" smtClean="0">
                <a:solidFill>
                  <a:srgbClr val="FF00FF"/>
                </a:solidFill>
              </a:rPr>
              <a:t>:</a:t>
            </a:r>
            <a:r>
              <a:rPr lang="en-GB" altLang="en-US" sz="2300" dirty="0" smtClean="0"/>
              <a:t> a ruler, a pen and a pencil. </a:t>
            </a:r>
          </a:p>
          <a:p>
            <a:pPr>
              <a:buFont typeface="Wingdings 3" pitchFamily="18" charset="2"/>
              <a:buNone/>
            </a:pPr>
            <a:endParaRPr lang="en-GB" altLang="en-US" sz="2300" dirty="0" smtClean="0"/>
          </a:p>
          <a:p>
            <a:pPr>
              <a:buFont typeface="Wingdings 3" pitchFamily="18" charset="2"/>
              <a:buNone/>
            </a:pPr>
            <a:r>
              <a:rPr lang="en-GB" altLang="en-US" sz="2300" dirty="0" smtClean="0">
                <a:solidFill>
                  <a:srgbClr val="FF00FF"/>
                </a:solidFill>
              </a:rPr>
              <a:t>Hyphens</a:t>
            </a:r>
            <a:r>
              <a:rPr lang="en-GB" altLang="en-US" sz="2300" dirty="0" smtClean="0"/>
              <a:t> to avoid ambiguity</a:t>
            </a:r>
          </a:p>
          <a:p>
            <a:pPr>
              <a:buFont typeface="Wingdings 3" pitchFamily="18" charset="2"/>
              <a:buNone/>
            </a:pPr>
            <a:endParaRPr lang="en-GB" altLang="en-US" sz="2300" dirty="0" smtClean="0"/>
          </a:p>
          <a:p>
            <a:r>
              <a:rPr lang="en-GB" altLang="en-US" sz="2300" dirty="0" err="1" smtClean="0"/>
              <a:t>Eg</a:t>
            </a:r>
            <a:r>
              <a:rPr lang="en-GB" altLang="en-US" sz="2300" dirty="0" smtClean="0"/>
              <a:t>. Man eating shark versus man</a:t>
            </a:r>
            <a:r>
              <a:rPr lang="en-GB" altLang="en-US" sz="2300" dirty="0" smtClean="0">
                <a:solidFill>
                  <a:srgbClr val="FF00FF"/>
                </a:solidFill>
              </a:rPr>
              <a:t>-</a:t>
            </a:r>
            <a:r>
              <a:rPr lang="en-GB" altLang="en-US" sz="2300" dirty="0" smtClean="0"/>
              <a:t>eating shark, or recover versus re-cover</a:t>
            </a:r>
          </a:p>
        </p:txBody>
      </p:sp>
    </p:spTree>
    <p:extLst>
      <p:ext uri="{BB962C8B-B14F-4D97-AF65-F5344CB8AC3E}">
        <p14:creationId xmlns:p14="http://schemas.microsoft.com/office/powerpoint/2010/main" val="251006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269" y="48514"/>
            <a:ext cx="6963460" cy="830997"/>
          </a:xfrm>
        </p:spPr>
        <p:txBody>
          <a:bodyPr/>
          <a:lstStyle/>
          <a:p>
            <a:r>
              <a:rPr lang="en-GB" sz="5400" b="1" dirty="0" smtClean="0">
                <a:solidFill>
                  <a:schemeClr val="accent6">
                    <a:lumMod val="75000"/>
                  </a:schemeClr>
                </a:solidFill>
              </a:rPr>
              <a:t>Spelling</a:t>
            </a:r>
            <a:endParaRPr lang="en-GB" sz="54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990600"/>
            <a:ext cx="8072119" cy="5539978"/>
          </a:xfrm>
        </p:spPr>
        <p:txBody>
          <a:bodyPr/>
          <a:lstStyle/>
          <a:p>
            <a:r>
              <a:rPr lang="en-GB" sz="2400" dirty="0" smtClean="0"/>
              <a:t>There is a statutory spelling list for each year group, split into a Year 3 and Year 4 list and a Year 5 and Year 6 list. It is important that the children understand the meaning of the words and can (and </a:t>
            </a:r>
            <a:r>
              <a:rPr lang="en-GB" sz="2400" b="1" i="1" dirty="0" smtClean="0"/>
              <a:t>should</a:t>
            </a:r>
            <a:r>
              <a:rPr lang="en-GB" sz="2400" dirty="0" smtClean="0"/>
              <a:t>) use them in their independent writing.</a:t>
            </a:r>
          </a:p>
          <a:p>
            <a:endParaRPr lang="en-GB" sz="2400" dirty="0"/>
          </a:p>
          <a:p>
            <a:r>
              <a:rPr lang="en-GB" sz="2400" dirty="0" smtClean="0"/>
              <a:t>Spelling homework in KS2: we are encouraging children to learn their spellings in a visual, multi-sensory way</a:t>
            </a:r>
          </a:p>
          <a:p>
            <a:endParaRPr lang="en-GB" sz="2400" dirty="0"/>
          </a:p>
          <a:p>
            <a:r>
              <a:rPr lang="en-GB" sz="2400" dirty="0" err="1" smtClean="0"/>
              <a:t>Eg</a:t>
            </a:r>
            <a:r>
              <a:rPr lang="en-GB" sz="2400" dirty="0" smtClean="0"/>
              <a:t>. </a:t>
            </a:r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Spell words out using dried pasta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Use rainbow writing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Write a poem or story</a:t>
            </a:r>
          </a:p>
          <a:p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en-GB" sz="2400" dirty="0" smtClean="0">
                <a:solidFill>
                  <a:schemeClr val="accent6">
                    <a:lumMod val="75000"/>
                  </a:schemeClr>
                </a:solidFill>
              </a:rPr>
              <a:t>Dictionary definitions</a:t>
            </a:r>
            <a:endParaRPr lang="en-GB" sz="24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706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381000"/>
            <a:ext cx="8072119" cy="566369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43894"/>
            <a:ext cx="7113587" cy="2171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2215594"/>
            <a:ext cx="4394631" cy="2895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9953" y="2215594"/>
            <a:ext cx="4333923" cy="28798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4" t="3191" r="7616" b="72459"/>
          <a:stretch>
            <a:fillRect/>
          </a:stretch>
        </p:blipFill>
        <p:spPr bwMode="auto">
          <a:xfrm>
            <a:off x="1830000" y="5206652"/>
            <a:ext cx="7183438" cy="1535112"/>
          </a:xfrm>
          <a:prstGeom prst="rect">
            <a:avLst/>
          </a:prstGeom>
          <a:noFill/>
          <a:ln w="285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4666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" name="Picture 9" descr="Y3.4 .Spelling List.pdf (SECURED)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23" t="17717" r="4490" b="2466"/>
          <a:stretch/>
        </p:blipFill>
        <p:spPr>
          <a:xfrm>
            <a:off x="304800" y="381000"/>
            <a:ext cx="8395308" cy="5926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8921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spelling-list-years-5-and-6.pdf - Adobe Acrobat Reader DC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49" t="16587" r="23561" b="14196"/>
          <a:stretch/>
        </p:blipFill>
        <p:spPr>
          <a:xfrm>
            <a:off x="0" y="457200"/>
            <a:ext cx="8991600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62016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426592" rIns="0" bIns="0" rtlCol="0">
            <a:spAutoFit/>
          </a:bodyPr>
          <a:lstStyle/>
          <a:p>
            <a:pPr marL="1605280">
              <a:lnSpc>
                <a:spcPct val="100000"/>
              </a:lnSpc>
            </a:pPr>
            <a:r>
              <a:rPr spc="-5" dirty="0"/>
              <a:t>Helping </a:t>
            </a:r>
            <a:r>
              <a:rPr spc="-15" dirty="0"/>
              <a:t>at</a:t>
            </a:r>
            <a:r>
              <a:rPr spc="-50" dirty="0"/>
              <a:t> </a:t>
            </a:r>
            <a:r>
              <a:rPr dirty="0"/>
              <a:t>home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72386"/>
            <a:ext cx="7962900" cy="384207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 smtClean="0">
                <a:solidFill>
                  <a:prstClr val="black"/>
                </a:solidFill>
                <a:cs typeface="Calibri"/>
              </a:rPr>
              <a:t>R</a:t>
            </a:r>
            <a:r>
              <a:rPr lang="en-GB" sz="3200" spc="-10" dirty="0" err="1" smtClean="0">
                <a:solidFill>
                  <a:prstClr val="black"/>
                </a:solidFill>
                <a:cs typeface="Calibri"/>
              </a:rPr>
              <a:t>ead</a:t>
            </a:r>
            <a:r>
              <a:rPr lang="en-GB" sz="3200" spc="-10" dirty="0" smtClean="0">
                <a:solidFill>
                  <a:prstClr val="black"/>
                </a:solidFill>
                <a:cs typeface="Calibri"/>
              </a:rPr>
              <a:t>, read, read!</a:t>
            </a:r>
            <a:endParaRPr sz="3200" dirty="0">
              <a:solidFill>
                <a:prstClr val="black"/>
              </a:solidFill>
              <a:cs typeface="Calibri"/>
            </a:endParaRPr>
          </a:p>
          <a:p>
            <a:pPr marL="355600" indent="-342900">
              <a:spcBef>
                <a:spcPts val="380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lang="en-GB" sz="3200" spc="-20" dirty="0" smtClean="0">
                <a:solidFill>
                  <a:prstClr val="black"/>
                </a:solidFill>
                <a:cs typeface="Calibri"/>
              </a:rPr>
              <a:t>Have conversations!</a:t>
            </a:r>
            <a:endParaRPr sz="3200" dirty="0">
              <a:solidFill>
                <a:prstClr val="black"/>
              </a:solidFill>
              <a:cs typeface="Calibri"/>
            </a:endParaRPr>
          </a:p>
          <a:p>
            <a:pPr marL="355600" indent="-342900">
              <a:spcBef>
                <a:spcPts val="384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10" dirty="0">
                <a:solidFill>
                  <a:prstClr val="black"/>
                </a:solidFill>
                <a:cs typeface="Calibri"/>
              </a:rPr>
              <a:t>Homework</a:t>
            </a:r>
            <a:endParaRPr sz="3200" dirty="0">
              <a:solidFill>
                <a:prstClr val="black"/>
              </a:solidFill>
              <a:cs typeface="Calibri"/>
            </a:endParaRPr>
          </a:p>
          <a:p>
            <a:pPr marL="355600" indent="-342900">
              <a:spcBef>
                <a:spcPts val="385"/>
              </a:spcBef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25" dirty="0">
                <a:solidFill>
                  <a:prstClr val="black"/>
                </a:solidFill>
                <a:cs typeface="Calibri"/>
              </a:rPr>
              <a:t>Websites</a:t>
            </a:r>
            <a:endParaRPr sz="3200" dirty="0">
              <a:solidFill>
                <a:prstClr val="black"/>
              </a:solidFill>
              <a:cs typeface="Calibri"/>
            </a:endParaRPr>
          </a:p>
          <a:p>
            <a:pPr marL="12700" marR="2150110">
              <a:lnSpc>
                <a:spcPts val="6340"/>
              </a:lnSpc>
              <a:spcBef>
                <a:spcPts val="785"/>
              </a:spcBef>
            </a:pPr>
            <a:r>
              <a:rPr sz="2400" u="heavy" spc="-15" dirty="0" smtClean="0">
                <a:solidFill>
                  <a:srgbClr val="0000FF"/>
                </a:solidFill>
                <a:cs typeface="Calibri"/>
                <a:hlinkClick r:id="rId2"/>
              </a:rPr>
              <a:t>http</a:t>
            </a:r>
            <a:r>
              <a:rPr sz="2400" u="heavy" spc="-15" dirty="0">
                <a:solidFill>
                  <a:srgbClr val="0000FF"/>
                </a:solidFill>
                <a:cs typeface="Calibri"/>
                <a:hlinkClick r:id="rId2"/>
              </a:rPr>
              <a:t>://www.funenglishgames.com/games.html </a:t>
            </a:r>
            <a:r>
              <a:rPr sz="2400" u="heavy" spc="-15" dirty="0">
                <a:solidFill>
                  <a:srgbClr val="0000FF"/>
                </a:solidFill>
                <a:cs typeface="Calibri"/>
              </a:rPr>
              <a:t> </a:t>
            </a:r>
            <a:r>
              <a:rPr sz="2400" u="heavy" spc="-15" dirty="0">
                <a:solidFill>
                  <a:srgbClr val="0000FF"/>
                </a:solidFill>
                <a:cs typeface="Calibri"/>
                <a:hlinkClick r:id="rId3"/>
              </a:rPr>
              <a:t>http://www.bbc.co.uk/bitesize/ks1/literacy/</a:t>
            </a:r>
            <a:endParaRPr sz="2400" dirty="0">
              <a:solidFill>
                <a:prstClr val="black"/>
              </a:solidFill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78104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0269" y="48514"/>
            <a:ext cx="6963460" cy="1354217"/>
          </a:xfrm>
        </p:spPr>
        <p:txBody>
          <a:bodyPr/>
          <a:lstStyle/>
          <a:p>
            <a:r>
              <a:rPr lang="en-GB" b="1" dirty="0" smtClean="0">
                <a:solidFill>
                  <a:srgbClr val="FF00FF"/>
                </a:solidFill>
              </a:rPr>
              <a:t>That’s all folks . . .</a:t>
            </a:r>
            <a:r>
              <a:rPr lang="en-GB" dirty="0" smtClean="0">
                <a:solidFill>
                  <a:srgbClr val="FF00FF"/>
                </a:solidFill>
              </a:rPr>
              <a:t/>
            </a:r>
            <a:br>
              <a:rPr lang="en-GB" dirty="0" smtClean="0">
                <a:solidFill>
                  <a:srgbClr val="FF00FF"/>
                </a:solidFill>
              </a:rPr>
            </a:br>
            <a:r>
              <a:rPr lang="en-GB" dirty="0" smtClean="0">
                <a:solidFill>
                  <a:srgbClr val="FF00FF"/>
                </a:solidFill>
              </a:rPr>
              <a:t> 		Any questions….?</a:t>
            </a:r>
            <a:endParaRPr lang="en-GB" dirty="0">
              <a:solidFill>
                <a:srgbClr val="FF00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5940" y="2514600"/>
            <a:ext cx="8072119" cy="3530091"/>
          </a:xfrm>
        </p:spPr>
        <p:txBody>
          <a:bodyPr/>
          <a:lstStyle/>
          <a:p>
            <a:endParaRPr lang="en-GB" dirty="0"/>
          </a:p>
        </p:txBody>
      </p:sp>
      <p:pic>
        <p:nvPicPr>
          <p:cNvPr id="3074" name="Picture 2" descr="C:\Users\snico\AppData\Local\Microsoft\Windows\INetCache\IE\JM876PA2\thinking[1]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1700" y="3379413"/>
            <a:ext cx="2424907" cy="3348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snico\AppData\Local\Microsoft\Windows\INetCache\IE\D305MK6V\thinking-1[1]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495800"/>
            <a:ext cx="2743200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snico\AppData\Local\Microsoft\Windows\INetCache\IE\B515R3E1\thinking-girl[1]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581400"/>
            <a:ext cx="2476500" cy="2476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snico\AppData\Local\Microsoft\Windows\INetCache\IE\D305MK6V\thinking-boy-girl[1]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559085"/>
            <a:ext cx="3572005" cy="270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snico\AppData\Local\Microsoft\Windows\INetCache\IE\B515R3E1\thinking_melly_by_yobutakei-d42zukm[1]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9400" y="685800"/>
            <a:ext cx="2712726" cy="273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8301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128515" y="4253484"/>
            <a:ext cx="466725" cy="0"/>
          </a:xfrm>
          <a:custGeom>
            <a:avLst/>
            <a:gdLst/>
            <a:ahLst/>
            <a:cxnLst/>
            <a:rect l="l" t="t" r="r" b="b"/>
            <a:pathLst>
              <a:path w="466725">
                <a:moveTo>
                  <a:pt x="0" y="0"/>
                </a:moveTo>
                <a:lnTo>
                  <a:pt x="466343" y="0"/>
                </a:lnTo>
              </a:path>
            </a:pathLst>
          </a:custGeom>
          <a:ln w="5181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4285488" y="4838700"/>
            <a:ext cx="655320" cy="0"/>
          </a:xfrm>
          <a:custGeom>
            <a:avLst/>
            <a:gdLst/>
            <a:ahLst/>
            <a:cxnLst/>
            <a:rect l="l" t="t" r="r" b="b"/>
            <a:pathLst>
              <a:path w="655320">
                <a:moveTo>
                  <a:pt x="0" y="0"/>
                </a:moveTo>
                <a:lnTo>
                  <a:pt x="655320" y="0"/>
                </a:lnTo>
              </a:path>
            </a:pathLst>
          </a:custGeom>
          <a:ln w="51816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35940" y="1630298"/>
            <a:ext cx="7232650" cy="386567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spc="-70" dirty="0">
                <a:latin typeface="Cooper Black"/>
                <a:cs typeface="Cooper Black"/>
              </a:rPr>
              <a:t>We </a:t>
            </a:r>
            <a:r>
              <a:rPr sz="3200" dirty="0">
                <a:latin typeface="Cooper Black"/>
                <a:cs typeface="Cooper Black"/>
              </a:rPr>
              <a:t>use </a:t>
            </a:r>
            <a:r>
              <a:rPr sz="3200" spc="-5" dirty="0">
                <a:latin typeface="Cooper Black"/>
                <a:cs typeface="Cooper Black"/>
              </a:rPr>
              <a:t>strategies </a:t>
            </a:r>
            <a:r>
              <a:rPr sz="3200" dirty="0">
                <a:latin typeface="Cooper Black"/>
                <a:cs typeface="Cooper Black"/>
              </a:rPr>
              <a:t>such as sound  </a:t>
            </a:r>
            <a:r>
              <a:rPr sz="3200" spc="-5" dirty="0">
                <a:latin typeface="Cooper Black"/>
                <a:cs typeface="Cooper Black"/>
              </a:rPr>
              <a:t>buttons </a:t>
            </a:r>
            <a:r>
              <a:rPr sz="3200" dirty="0">
                <a:latin typeface="Cooper Black"/>
                <a:cs typeface="Cooper Black"/>
              </a:rPr>
              <a:t>which </a:t>
            </a:r>
            <a:r>
              <a:rPr sz="3200" spc="-5" dirty="0">
                <a:latin typeface="Cooper Black"/>
                <a:cs typeface="Cooper Black"/>
              </a:rPr>
              <a:t>enable children </a:t>
            </a:r>
            <a:r>
              <a:rPr sz="3200" dirty="0">
                <a:latin typeface="Cooper Black"/>
                <a:cs typeface="Cooper Black"/>
              </a:rPr>
              <a:t>to </a:t>
            </a:r>
            <a:r>
              <a:rPr sz="3200" spc="-10" dirty="0" smtClean="0">
                <a:latin typeface="Cooper Black"/>
                <a:cs typeface="Cooper Black"/>
              </a:rPr>
              <a:t>read </a:t>
            </a:r>
            <a:r>
              <a:rPr lang="en-GB" sz="3200" dirty="0" smtClean="0">
                <a:latin typeface="Cooper Black"/>
                <a:cs typeface="Cooper Black"/>
              </a:rPr>
              <a:t>simple words</a:t>
            </a:r>
            <a:r>
              <a:rPr sz="3200" dirty="0" smtClean="0">
                <a:latin typeface="Cooper Black"/>
                <a:cs typeface="Cooper Black"/>
              </a:rPr>
              <a:t>.</a:t>
            </a:r>
            <a:endParaRPr sz="3200" dirty="0">
              <a:latin typeface="Cooper Black"/>
              <a:cs typeface="Cooper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4000" dirty="0">
              <a:latin typeface="Times New Roman"/>
              <a:cs typeface="Times New Roman"/>
            </a:endParaRPr>
          </a:p>
          <a:p>
            <a:pPr marL="3477260" marR="2630170" indent="115570" algn="just">
              <a:lnSpc>
                <a:spcPct val="120000"/>
              </a:lnSpc>
            </a:pPr>
            <a:r>
              <a:rPr sz="3200" dirty="0">
                <a:solidFill>
                  <a:srgbClr val="FF0000"/>
                </a:solidFill>
                <a:latin typeface="Cooper Black"/>
                <a:cs typeface="Cooper Black"/>
              </a:rPr>
              <a:t>that  </a:t>
            </a:r>
            <a:r>
              <a:rPr sz="3200" spc="-5" dirty="0">
                <a:solidFill>
                  <a:srgbClr val="FF0000"/>
                </a:solidFill>
                <a:latin typeface="Cooper Black"/>
                <a:cs typeface="Cooper Black"/>
              </a:rPr>
              <a:t>nig</a:t>
            </a:r>
            <a:r>
              <a:rPr sz="3200" spc="-10" dirty="0">
                <a:solidFill>
                  <a:srgbClr val="FF0000"/>
                </a:solidFill>
                <a:latin typeface="Cooper Black"/>
                <a:cs typeface="Cooper Black"/>
              </a:rPr>
              <a:t>h</a:t>
            </a:r>
            <a:r>
              <a:rPr sz="3200" dirty="0">
                <a:solidFill>
                  <a:srgbClr val="FF0000"/>
                </a:solidFill>
                <a:latin typeface="Cooper Black"/>
                <a:cs typeface="Cooper Black"/>
              </a:rPr>
              <a:t>t  </a:t>
            </a:r>
            <a:r>
              <a:rPr sz="3200" spc="-10" dirty="0">
                <a:solidFill>
                  <a:srgbClr val="FF0000"/>
                </a:solidFill>
                <a:latin typeface="Cooper Black"/>
                <a:cs typeface="Cooper Black"/>
              </a:rPr>
              <a:t>rain</a:t>
            </a:r>
            <a:endParaRPr sz="3200" dirty="0">
              <a:latin typeface="Cooper Black"/>
              <a:cs typeface="Cooper Black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54067" y="5423915"/>
            <a:ext cx="375285" cy="0"/>
          </a:xfrm>
          <a:custGeom>
            <a:avLst/>
            <a:gdLst/>
            <a:ahLst/>
            <a:cxnLst/>
            <a:rect l="l" t="t" r="r" b="b"/>
            <a:pathLst>
              <a:path w="375285">
                <a:moveTo>
                  <a:pt x="0" y="0"/>
                </a:moveTo>
                <a:lnTo>
                  <a:pt x="374903" y="0"/>
                </a:lnTo>
              </a:path>
            </a:pathLst>
          </a:custGeom>
          <a:ln w="51815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4716017" y="4221098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860" y="0"/>
                </a:moveTo>
                <a:lnTo>
                  <a:pt x="13983" y="1785"/>
                </a:lnTo>
                <a:lnTo>
                  <a:pt x="6715" y="6667"/>
                </a:lnTo>
                <a:lnTo>
                  <a:pt x="1803" y="13930"/>
                </a:lnTo>
                <a:lnTo>
                  <a:pt x="0" y="22859"/>
                </a:lnTo>
                <a:lnTo>
                  <a:pt x="1803" y="31736"/>
                </a:lnTo>
                <a:lnTo>
                  <a:pt x="6715" y="39004"/>
                </a:lnTo>
                <a:lnTo>
                  <a:pt x="13983" y="43916"/>
                </a:lnTo>
                <a:lnTo>
                  <a:pt x="22860" y="45719"/>
                </a:lnTo>
                <a:lnTo>
                  <a:pt x="31736" y="43916"/>
                </a:lnTo>
                <a:lnTo>
                  <a:pt x="39004" y="39004"/>
                </a:lnTo>
                <a:lnTo>
                  <a:pt x="43916" y="31736"/>
                </a:lnTo>
                <a:lnTo>
                  <a:pt x="45720" y="22859"/>
                </a:lnTo>
                <a:lnTo>
                  <a:pt x="43916" y="13930"/>
                </a:lnTo>
                <a:lnTo>
                  <a:pt x="39004" y="6667"/>
                </a:lnTo>
                <a:lnTo>
                  <a:pt x="31736" y="1785"/>
                </a:lnTo>
                <a:lnTo>
                  <a:pt x="2286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4716017" y="4221098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0" y="22859"/>
                </a:moveTo>
                <a:lnTo>
                  <a:pt x="1803" y="31736"/>
                </a:lnTo>
                <a:lnTo>
                  <a:pt x="6715" y="39004"/>
                </a:lnTo>
                <a:lnTo>
                  <a:pt x="13983" y="43916"/>
                </a:lnTo>
                <a:lnTo>
                  <a:pt x="22860" y="45719"/>
                </a:lnTo>
                <a:lnTo>
                  <a:pt x="31736" y="43916"/>
                </a:lnTo>
                <a:lnTo>
                  <a:pt x="39004" y="39004"/>
                </a:lnTo>
                <a:lnTo>
                  <a:pt x="43916" y="31736"/>
                </a:lnTo>
                <a:lnTo>
                  <a:pt x="45720" y="22859"/>
                </a:lnTo>
                <a:lnTo>
                  <a:pt x="43916" y="13930"/>
                </a:lnTo>
                <a:lnTo>
                  <a:pt x="39004" y="6667"/>
                </a:lnTo>
                <a:lnTo>
                  <a:pt x="31736" y="1785"/>
                </a:lnTo>
                <a:lnTo>
                  <a:pt x="22860" y="0"/>
                </a:lnTo>
                <a:lnTo>
                  <a:pt x="13983" y="1785"/>
                </a:lnTo>
                <a:lnTo>
                  <a:pt x="6715" y="6667"/>
                </a:lnTo>
                <a:lnTo>
                  <a:pt x="1803" y="13930"/>
                </a:lnTo>
                <a:lnTo>
                  <a:pt x="0" y="228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898390" y="4210684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22860" y="0"/>
                </a:moveTo>
                <a:lnTo>
                  <a:pt x="13930" y="1785"/>
                </a:lnTo>
                <a:lnTo>
                  <a:pt x="6667" y="6667"/>
                </a:lnTo>
                <a:lnTo>
                  <a:pt x="1785" y="13930"/>
                </a:lnTo>
                <a:lnTo>
                  <a:pt x="0" y="22859"/>
                </a:lnTo>
                <a:lnTo>
                  <a:pt x="1785" y="31736"/>
                </a:lnTo>
                <a:lnTo>
                  <a:pt x="6667" y="39004"/>
                </a:lnTo>
                <a:lnTo>
                  <a:pt x="13930" y="43916"/>
                </a:lnTo>
                <a:lnTo>
                  <a:pt x="22860" y="45719"/>
                </a:lnTo>
                <a:lnTo>
                  <a:pt x="31736" y="43916"/>
                </a:lnTo>
                <a:lnTo>
                  <a:pt x="39004" y="39004"/>
                </a:lnTo>
                <a:lnTo>
                  <a:pt x="43916" y="31736"/>
                </a:lnTo>
                <a:lnTo>
                  <a:pt x="45720" y="22859"/>
                </a:lnTo>
                <a:lnTo>
                  <a:pt x="43916" y="13930"/>
                </a:lnTo>
                <a:lnTo>
                  <a:pt x="39004" y="6667"/>
                </a:lnTo>
                <a:lnTo>
                  <a:pt x="31736" y="1785"/>
                </a:lnTo>
                <a:lnTo>
                  <a:pt x="2286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4898390" y="4210684"/>
            <a:ext cx="45720" cy="45720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0" y="22859"/>
                </a:moveTo>
                <a:lnTo>
                  <a:pt x="1785" y="31736"/>
                </a:lnTo>
                <a:lnTo>
                  <a:pt x="6667" y="39004"/>
                </a:lnTo>
                <a:lnTo>
                  <a:pt x="13930" y="43916"/>
                </a:lnTo>
                <a:lnTo>
                  <a:pt x="22860" y="45719"/>
                </a:lnTo>
                <a:lnTo>
                  <a:pt x="31736" y="43916"/>
                </a:lnTo>
                <a:lnTo>
                  <a:pt x="39004" y="39004"/>
                </a:lnTo>
                <a:lnTo>
                  <a:pt x="43916" y="31736"/>
                </a:lnTo>
                <a:lnTo>
                  <a:pt x="45720" y="22859"/>
                </a:lnTo>
                <a:lnTo>
                  <a:pt x="43916" y="13930"/>
                </a:lnTo>
                <a:lnTo>
                  <a:pt x="39004" y="6667"/>
                </a:lnTo>
                <a:lnTo>
                  <a:pt x="31736" y="1785"/>
                </a:lnTo>
                <a:lnTo>
                  <a:pt x="22860" y="0"/>
                </a:lnTo>
                <a:lnTo>
                  <a:pt x="13930" y="1785"/>
                </a:lnTo>
                <a:lnTo>
                  <a:pt x="6667" y="6667"/>
                </a:lnTo>
                <a:lnTo>
                  <a:pt x="1785" y="13930"/>
                </a:lnTo>
                <a:lnTo>
                  <a:pt x="0" y="22859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4179189" y="5409184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35940" y="0"/>
                </a:moveTo>
                <a:lnTo>
                  <a:pt x="21967" y="2831"/>
                </a:lnTo>
                <a:lnTo>
                  <a:pt x="10540" y="10556"/>
                </a:lnTo>
                <a:lnTo>
                  <a:pt x="2829" y="22020"/>
                </a:lnTo>
                <a:lnTo>
                  <a:pt x="0" y="36067"/>
                </a:lnTo>
                <a:lnTo>
                  <a:pt x="2829" y="50041"/>
                </a:lnTo>
                <a:lnTo>
                  <a:pt x="10541" y="61467"/>
                </a:lnTo>
                <a:lnTo>
                  <a:pt x="21967" y="69179"/>
                </a:lnTo>
                <a:lnTo>
                  <a:pt x="35940" y="72008"/>
                </a:lnTo>
                <a:lnTo>
                  <a:pt x="49988" y="69179"/>
                </a:lnTo>
                <a:lnTo>
                  <a:pt x="61452" y="61467"/>
                </a:lnTo>
                <a:lnTo>
                  <a:pt x="69177" y="50041"/>
                </a:lnTo>
                <a:lnTo>
                  <a:pt x="72009" y="36067"/>
                </a:lnTo>
                <a:lnTo>
                  <a:pt x="69177" y="22020"/>
                </a:lnTo>
                <a:lnTo>
                  <a:pt x="61452" y="10556"/>
                </a:lnTo>
                <a:lnTo>
                  <a:pt x="49988" y="2831"/>
                </a:lnTo>
                <a:lnTo>
                  <a:pt x="35940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4179189" y="5409184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36067"/>
                </a:moveTo>
                <a:lnTo>
                  <a:pt x="2829" y="22020"/>
                </a:lnTo>
                <a:lnTo>
                  <a:pt x="10540" y="10556"/>
                </a:lnTo>
                <a:lnTo>
                  <a:pt x="21967" y="2831"/>
                </a:lnTo>
                <a:lnTo>
                  <a:pt x="35940" y="0"/>
                </a:lnTo>
                <a:lnTo>
                  <a:pt x="49988" y="2831"/>
                </a:lnTo>
                <a:lnTo>
                  <a:pt x="61452" y="10556"/>
                </a:lnTo>
                <a:lnTo>
                  <a:pt x="69177" y="22020"/>
                </a:lnTo>
                <a:lnTo>
                  <a:pt x="72009" y="36067"/>
                </a:lnTo>
                <a:lnTo>
                  <a:pt x="69177" y="50041"/>
                </a:lnTo>
                <a:lnTo>
                  <a:pt x="61452" y="61467"/>
                </a:lnTo>
                <a:lnTo>
                  <a:pt x="49988" y="69179"/>
                </a:lnTo>
                <a:lnTo>
                  <a:pt x="35940" y="72008"/>
                </a:lnTo>
                <a:lnTo>
                  <a:pt x="21967" y="69179"/>
                </a:lnTo>
                <a:lnTo>
                  <a:pt x="10541" y="61467"/>
                </a:lnTo>
                <a:lnTo>
                  <a:pt x="2829" y="50041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4826380" y="5373242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35941" y="0"/>
                </a:moveTo>
                <a:lnTo>
                  <a:pt x="21967" y="2829"/>
                </a:lnTo>
                <a:lnTo>
                  <a:pt x="10541" y="10540"/>
                </a:lnTo>
                <a:lnTo>
                  <a:pt x="2829" y="21967"/>
                </a:lnTo>
                <a:lnTo>
                  <a:pt x="0" y="35940"/>
                </a:lnTo>
                <a:lnTo>
                  <a:pt x="2829" y="49988"/>
                </a:lnTo>
                <a:lnTo>
                  <a:pt x="10540" y="61452"/>
                </a:lnTo>
                <a:lnTo>
                  <a:pt x="21967" y="69177"/>
                </a:lnTo>
                <a:lnTo>
                  <a:pt x="35941" y="72008"/>
                </a:lnTo>
                <a:lnTo>
                  <a:pt x="49988" y="69177"/>
                </a:lnTo>
                <a:lnTo>
                  <a:pt x="61452" y="61452"/>
                </a:lnTo>
                <a:lnTo>
                  <a:pt x="69177" y="49988"/>
                </a:lnTo>
                <a:lnTo>
                  <a:pt x="72009" y="35940"/>
                </a:lnTo>
                <a:lnTo>
                  <a:pt x="69177" y="21967"/>
                </a:lnTo>
                <a:lnTo>
                  <a:pt x="61452" y="10540"/>
                </a:lnTo>
                <a:lnTo>
                  <a:pt x="49988" y="2829"/>
                </a:lnTo>
                <a:lnTo>
                  <a:pt x="3594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4826380" y="5373242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35940"/>
                </a:moveTo>
                <a:lnTo>
                  <a:pt x="2829" y="21967"/>
                </a:lnTo>
                <a:lnTo>
                  <a:pt x="10541" y="10540"/>
                </a:lnTo>
                <a:lnTo>
                  <a:pt x="21967" y="2829"/>
                </a:lnTo>
                <a:lnTo>
                  <a:pt x="35941" y="0"/>
                </a:lnTo>
                <a:lnTo>
                  <a:pt x="49988" y="2829"/>
                </a:lnTo>
                <a:lnTo>
                  <a:pt x="61452" y="10540"/>
                </a:lnTo>
                <a:lnTo>
                  <a:pt x="69177" y="21967"/>
                </a:lnTo>
                <a:lnTo>
                  <a:pt x="72009" y="35940"/>
                </a:lnTo>
                <a:lnTo>
                  <a:pt x="69177" y="49988"/>
                </a:lnTo>
                <a:lnTo>
                  <a:pt x="61452" y="61452"/>
                </a:lnTo>
                <a:lnTo>
                  <a:pt x="49988" y="69177"/>
                </a:lnTo>
                <a:lnTo>
                  <a:pt x="35941" y="72008"/>
                </a:lnTo>
                <a:lnTo>
                  <a:pt x="21967" y="69177"/>
                </a:lnTo>
                <a:lnTo>
                  <a:pt x="10540" y="61452"/>
                </a:lnTo>
                <a:lnTo>
                  <a:pt x="2829" y="49988"/>
                </a:lnTo>
                <a:lnTo>
                  <a:pt x="0" y="3594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4107179" y="4801996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35941" y="0"/>
                </a:moveTo>
                <a:lnTo>
                  <a:pt x="21967" y="2831"/>
                </a:lnTo>
                <a:lnTo>
                  <a:pt x="10541" y="10556"/>
                </a:lnTo>
                <a:lnTo>
                  <a:pt x="2829" y="22020"/>
                </a:lnTo>
                <a:lnTo>
                  <a:pt x="0" y="36067"/>
                </a:lnTo>
                <a:lnTo>
                  <a:pt x="2829" y="50041"/>
                </a:lnTo>
                <a:lnTo>
                  <a:pt x="10540" y="61467"/>
                </a:lnTo>
                <a:lnTo>
                  <a:pt x="21967" y="69179"/>
                </a:lnTo>
                <a:lnTo>
                  <a:pt x="35941" y="72008"/>
                </a:lnTo>
                <a:lnTo>
                  <a:pt x="49988" y="69179"/>
                </a:lnTo>
                <a:lnTo>
                  <a:pt x="61452" y="61467"/>
                </a:lnTo>
                <a:lnTo>
                  <a:pt x="69177" y="50041"/>
                </a:lnTo>
                <a:lnTo>
                  <a:pt x="72009" y="36067"/>
                </a:lnTo>
                <a:lnTo>
                  <a:pt x="69177" y="22020"/>
                </a:lnTo>
                <a:lnTo>
                  <a:pt x="61452" y="10556"/>
                </a:lnTo>
                <a:lnTo>
                  <a:pt x="49988" y="2831"/>
                </a:lnTo>
                <a:lnTo>
                  <a:pt x="3594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4107179" y="4801996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36067"/>
                </a:moveTo>
                <a:lnTo>
                  <a:pt x="2829" y="22020"/>
                </a:lnTo>
                <a:lnTo>
                  <a:pt x="10541" y="10556"/>
                </a:lnTo>
                <a:lnTo>
                  <a:pt x="21967" y="2831"/>
                </a:lnTo>
                <a:lnTo>
                  <a:pt x="35941" y="0"/>
                </a:lnTo>
                <a:lnTo>
                  <a:pt x="49988" y="2831"/>
                </a:lnTo>
                <a:lnTo>
                  <a:pt x="61452" y="10556"/>
                </a:lnTo>
                <a:lnTo>
                  <a:pt x="69177" y="22020"/>
                </a:lnTo>
                <a:lnTo>
                  <a:pt x="72009" y="36067"/>
                </a:lnTo>
                <a:lnTo>
                  <a:pt x="69177" y="50041"/>
                </a:lnTo>
                <a:lnTo>
                  <a:pt x="61452" y="61467"/>
                </a:lnTo>
                <a:lnTo>
                  <a:pt x="49988" y="69179"/>
                </a:lnTo>
                <a:lnTo>
                  <a:pt x="35941" y="72008"/>
                </a:lnTo>
                <a:lnTo>
                  <a:pt x="21967" y="69179"/>
                </a:lnTo>
                <a:lnTo>
                  <a:pt x="10540" y="61467"/>
                </a:lnTo>
                <a:lnTo>
                  <a:pt x="2829" y="50041"/>
                </a:lnTo>
                <a:lnTo>
                  <a:pt x="0" y="36067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004053" y="4797171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35941" y="0"/>
                </a:moveTo>
                <a:lnTo>
                  <a:pt x="21967" y="2829"/>
                </a:lnTo>
                <a:lnTo>
                  <a:pt x="10541" y="10540"/>
                </a:lnTo>
                <a:lnTo>
                  <a:pt x="2829" y="21967"/>
                </a:lnTo>
                <a:lnTo>
                  <a:pt x="0" y="35940"/>
                </a:lnTo>
                <a:lnTo>
                  <a:pt x="2829" y="49988"/>
                </a:lnTo>
                <a:lnTo>
                  <a:pt x="10540" y="61452"/>
                </a:lnTo>
                <a:lnTo>
                  <a:pt x="21967" y="69177"/>
                </a:lnTo>
                <a:lnTo>
                  <a:pt x="35941" y="72008"/>
                </a:lnTo>
                <a:lnTo>
                  <a:pt x="49988" y="69177"/>
                </a:lnTo>
                <a:lnTo>
                  <a:pt x="61452" y="61452"/>
                </a:lnTo>
                <a:lnTo>
                  <a:pt x="69177" y="49988"/>
                </a:lnTo>
                <a:lnTo>
                  <a:pt x="72009" y="35940"/>
                </a:lnTo>
                <a:lnTo>
                  <a:pt x="69177" y="21967"/>
                </a:lnTo>
                <a:lnTo>
                  <a:pt x="61452" y="10540"/>
                </a:lnTo>
                <a:lnTo>
                  <a:pt x="49988" y="2829"/>
                </a:lnTo>
                <a:lnTo>
                  <a:pt x="35941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/>
          <p:nvPr/>
        </p:nvSpPr>
        <p:spPr>
          <a:xfrm>
            <a:off x="5004053" y="4797171"/>
            <a:ext cx="72390" cy="72390"/>
          </a:xfrm>
          <a:custGeom>
            <a:avLst/>
            <a:gdLst/>
            <a:ahLst/>
            <a:cxnLst/>
            <a:rect l="l" t="t" r="r" b="b"/>
            <a:pathLst>
              <a:path w="72389" h="72389">
                <a:moveTo>
                  <a:pt x="0" y="35940"/>
                </a:moveTo>
                <a:lnTo>
                  <a:pt x="2829" y="21967"/>
                </a:lnTo>
                <a:lnTo>
                  <a:pt x="10541" y="10540"/>
                </a:lnTo>
                <a:lnTo>
                  <a:pt x="21967" y="2829"/>
                </a:lnTo>
                <a:lnTo>
                  <a:pt x="35941" y="0"/>
                </a:lnTo>
                <a:lnTo>
                  <a:pt x="49988" y="2829"/>
                </a:lnTo>
                <a:lnTo>
                  <a:pt x="61452" y="10540"/>
                </a:lnTo>
                <a:lnTo>
                  <a:pt x="69177" y="21967"/>
                </a:lnTo>
                <a:lnTo>
                  <a:pt x="72009" y="35940"/>
                </a:lnTo>
                <a:lnTo>
                  <a:pt x="69177" y="49988"/>
                </a:lnTo>
                <a:lnTo>
                  <a:pt x="61452" y="61452"/>
                </a:lnTo>
                <a:lnTo>
                  <a:pt x="49988" y="69177"/>
                </a:lnTo>
                <a:lnTo>
                  <a:pt x="35941" y="72008"/>
                </a:lnTo>
                <a:lnTo>
                  <a:pt x="21967" y="69177"/>
                </a:lnTo>
                <a:lnTo>
                  <a:pt x="10540" y="61452"/>
                </a:lnTo>
                <a:lnTo>
                  <a:pt x="2829" y="49988"/>
                </a:lnTo>
                <a:lnTo>
                  <a:pt x="0" y="35940"/>
                </a:lnTo>
                <a:close/>
              </a:path>
            </a:pathLst>
          </a:custGeom>
          <a:ln w="25400">
            <a:solidFill>
              <a:srgbClr val="FF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5940" y="1630298"/>
            <a:ext cx="7967345" cy="14757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5600" algn="l"/>
                <a:tab pos="356235" algn="l"/>
              </a:tabLst>
            </a:pPr>
            <a:r>
              <a:rPr sz="3200" dirty="0">
                <a:latin typeface="Cooper Black"/>
                <a:cs typeface="Cooper Black"/>
              </a:rPr>
              <a:t>Phoneme </a:t>
            </a:r>
            <a:r>
              <a:rPr sz="3200" spc="-10" dirty="0">
                <a:latin typeface="Cooper Black"/>
                <a:cs typeface="Cooper Black"/>
              </a:rPr>
              <a:t>frames </a:t>
            </a:r>
            <a:r>
              <a:rPr sz="3200" dirty="0">
                <a:latin typeface="Cooper Black"/>
                <a:cs typeface="Cooper Black"/>
              </a:rPr>
              <a:t>help </a:t>
            </a:r>
            <a:r>
              <a:rPr sz="3200" spc="5" dirty="0">
                <a:latin typeface="Cooper Black"/>
                <a:cs typeface="Cooper Black"/>
              </a:rPr>
              <a:t>the </a:t>
            </a:r>
            <a:r>
              <a:rPr sz="3200" spc="-5" dirty="0">
                <a:latin typeface="Cooper Black"/>
                <a:cs typeface="Cooper Black"/>
              </a:rPr>
              <a:t>children </a:t>
            </a:r>
            <a:r>
              <a:rPr sz="3200" spc="-10" dirty="0">
                <a:latin typeface="Cooper Black"/>
                <a:cs typeface="Cooper Black"/>
              </a:rPr>
              <a:t>to  </a:t>
            </a:r>
            <a:r>
              <a:rPr sz="3200" dirty="0">
                <a:latin typeface="Cooper Black"/>
                <a:cs typeface="Cooper Black"/>
              </a:rPr>
              <a:t>write </a:t>
            </a:r>
            <a:r>
              <a:rPr sz="3200" spc="5" dirty="0">
                <a:latin typeface="Cooper Black"/>
                <a:cs typeface="Cooper Black"/>
              </a:rPr>
              <a:t>the </a:t>
            </a:r>
            <a:r>
              <a:rPr sz="3200" spc="-5" dirty="0">
                <a:latin typeface="Cooper Black"/>
                <a:cs typeface="Cooper Black"/>
              </a:rPr>
              <a:t>individual </a:t>
            </a:r>
            <a:r>
              <a:rPr sz="3200" dirty="0" smtClean="0">
                <a:latin typeface="Cooper Black"/>
                <a:cs typeface="Cooper Black"/>
              </a:rPr>
              <a:t>phonemes </a:t>
            </a:r>
            <a:r>
              <a:rPr sz="3200" dirty="0">
                <a:latin typeface="Cooper Black"/>
                <a:cs typeface="Cooper Black"/>
              </a:rPr>
              <a:t>needed </a:t>
            </a:r>
            <a:r>
              <a:rPr sz="3200" spc="-5" dirty="0">
                <a:latin typeface="Cooper Black"/>
                <a:cs typeface="Cooper Black"/>
              </a:rPr>
              <a:t>to </a:t>
            </a:r>
            <a:r>
              <a:rPr sz="3200" dirty="0">
                <a:latin typeface="Cooper Black"/>
                <a:cs typeface="Cooper Black"/>
              </a:rPr>
              <a:t>construct</a:t>
            </a:r>
            <a:r>
              <a:rPr sz="3200" spc="-40" dirty="0">
                <a:latin typeface="Cooper Black"/>
                <a:cs typeface="Cooper Black"/>
              </a:rPr>
              <a:t> </a:t>
            </a:r>
            <a:r>
              <a:rPr sz="3200" spc="-30" dirty="0">
                <a:latin typeface="Cooper Black"/>
                <a:cs typeface="Cooper Black"/>
              </a:rPr>
              <a:t>words.</a:t>
            </a:r>
            <a:endParaRPr sz="3200" dirty="0">
              <a:latin typeface="Cooper Black"/>
              <a:cs typeface="Cooper Black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131820" y="3369576"/>
            <a:ext cx="2520315" cy="936625"/>
          </a:xfrm>
          <a:custGeom>
            <a:avLst/>
            <a:gdLst/>
            <a:ahLst/>
            <a:cxnLst/>
            <a:rect l="l" t="t" r="r" b="b"/>
            <a:pathLst>
              <a:path w="2520315" h="936625">
                <a:moveTo>
                  <a:pt x="0" y="936104"/>
                </a:moveTo>
                <a:lnTo>
                  <a:pt x="2520314" y="936104"/>
                </a:lnTo>
                <a:lnTo>
                  <a:pt x="2520314" y="0"/>
                </a:lnTo>
                <a:lnTo>
                  <a:pt x="0" y="0"/>
                </a:lnTo>
                <a:lnTo>
                  <a:pt x="0" y="9361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3119120" y="3356876"/>
          <a:ext cx="2520313" cy="936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4107"/>
                <a:gridCol w="864108"/>
                <a:gridCol w="792098"/>
              </a:tblGrid>
              <a:tr h="936104">
                <a:tc>
                  <a:txBody>
                    <a:bodyPr/>
                    <a:lstStyle/>
                    <a:p>
                      <a:pPr marL="63500" algn="ctr">
                        <a:lnSpc>
                          <a:spcPct val="100000"/>
                        </a:lnSpc>
                        <a:spcBef>
                          <a:spcPts val="203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s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254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950">
                        <a:latin typeface="Times New Roman"/>
                        <a:cs typeface="Times New Roman"/>
                      </a:endParaRPr>
                    </a:p>
                    <a:p>
                      <a:pPr marR="64135" algn="ctr">
                        <a:lnSpc>
                          <a:spcPct val="100000"/>
                        </a:lnSpc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a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231140">
                        <a:lnSpc>
                          <a:spcPct val="100000"/>
                        </a:lnSpc>
                        <a:spcBef>
                          <a:spcPts val="1940"/>
                        </a:spcBef>
                      </a:pPr>
                      <a:r>
                        <a:rPr sz="2400" spc="-20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ck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F0000"/>
                      </a:solidFill>
                      <a:prstDash val="solid"/>
                    </a:lnL>
                    <a:lnR w="25400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object 5"/>
          <p:cNvSpPr/>
          <p:nvPr/>
        </p:nvSpPr>
        <p:spPr>
          <a:xfrm>
            <a:off x="3131820" y="4581156"/>
            <a:ext cx="2520315" cy="936625"/>
          </a:xfrm>
          <a:custGeom>
            <a:avLst/>
            <a:gdLst/>
            <a:ahLst/>
            <a:cxnLst/>
            <a:rect l="l" t="t" r="r" b="b"/>
            <a:pathLst>
              <a:path w="2520315" h="936625">
                <a:moveTo>
                  <a:pt x="0" y="936104"/>
                </a:moveTo>
                <a:lnTo>
                  <a:pt x="2520314" y="936104"/>
                </a:lnTo>
                <a:lnTo>
                  <a:pt x="2520314" y="0"/>
                </a:lnTo>
                <a:lnTo>
                  <a:pt x="0" y="0"/>
                </a:lnTo>
                <a:lnTo>
                  <a:pt x="0" y="93610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6" name="object 6"/>
          <p:cNvGraphicFramePr>
            <a:graphicFrameLocks noGrp="1"/>
          </p:cNvGraphicFramePr>
          <p:nvPr/>
        </p:nvGraphicFramePr>
        <p:xfrm>
          <a:off x="3119120" y="4568456"/>
          <a:ext cx="2520314" cy="93610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66140"/>
                <a:gridCol w="878713"/>
                <a:gridCol w="775461"/>
              </a:tblGrid>
              <a:tr h="936104">
                <a:tc>
                  <a:txBody>
                    <a:bodyPr/>
                    <a:lstStyle/>
                    <a:p>
                      <a:pPr marL="244475">
                        <a:lnSpc>
                          <a:spcPct val="100000"/>
                        </a:lnSpc>
                        <a:spcBef>
                          <a:spcPts val="2150"/>
                        </a:spcBef>
                      </a:pPr>
                      <a:r>
                        <a:rPr sz="2400" spc="15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th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25400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49530" algn="ctr">
                        <a:lnSpc>
                          <a:spcPct val="100000"/>
                        </a:lnSpc>
                        <a:spcBef>
                          <a:spcPts val="2125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i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F0000"/>
                      </a:solidFill>
                      <a:prstDash val="solid"/>
                    </a:lnL>
                    <a:lnR w="9525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635" algn="ctr">
                        <a:lnSpc>
                          <a:spcPct val="100000"/>
                        </a:lnSpc>
                        <a:spcBef>
                          <a:spcPts val="2150"/>
                        </a:spcBef>
                      </a:pPr>
                      <a:r>
                        <a:rPr sz="2400" dirty="0">
                          <a:solidFill>
                            <a:srgbClr val="FF0000"/>
                          </a:solidFill>
                          <a:latin typeface="Cooper Black"/>
                          <a:cs typeface="Cooper Black"/>
                        </a:rPr>
                        <a:t>s</a:t>
                      </a:r>
                      <a:endParaRPr sz="2400">
                        <a:latin typeface="Cooper Black"/>
                        <a:cs typeface="Cooper Black"/>
                      </a:endParaRPr>
                    </a:p>
                  </a:txBody>
                  <a:tcPr marL="0" marR="0" marT="0" marB="0">
                    <a:lnL w="9525">
                      <a:solidFill>
                        <a:srgbClr val="FF0000"/>
                      </a:solidFill>
                      <a:prstDash val="solid"/>
                    </a:lnL>
                    <a:lnR w="25400">
                      <a:solidFill>
                        <a:srgbClr val="FF0000"/>
                      </a:solidFill>
                      <a:prstDash val="solid"/>
                    </a:lnR>
                    <a:lnT w="25400">
                      <a:solidFill>
                        <a:srgbClr val="FF0000"/>
                      </a:solidFill>
                      <a:prstDash val="solid"/>
                    </a:lnT>
                    <a:lnB w="25400">
                      <a:solidFill>
                        <a:srgbClr val="FF0000"/>
                      </a:solidFill>
                      <a:prstDash val="soli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46303" y="1865629"/>
            <a:ext cx="8004809" cy="149669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Font typeface="Arial"/>
              <a:buChar char="•"/>
              <a:tabLst>
                <a:tab pos="354965" algn="l"/>
                <a:tab pos="355600" algn="l"/>
                <a:tab pos="6354445" algn="l"/>
              </a:tabLst>
            </a:pPr>
            <a:r>
              <a:rPr sz="3200" spc="-60" dirty="0"/>
              <a:t>We </a:t>
            </a:r>
            <a:r>
              <a:rPr sz="3200" dirty="0"/>
              <a:t>also use </a:t>
            </a:r>
            <a:r>
              <a:rPr sz="3200" spc="-10" dirty="0"/>
              <a:t>‘Robot </a:t>
            </a:r>
            <a:r>
              <a:rPr sz="3200" spc="-5" dirty="0"/>
              <a:t>Arms’ </a:t>
            </a:r>
            <a:r>
              <a:rPr sz="3200" spc="-25" dirty="0"/>
              <a:t>to </a:t>
            </a:r>
            <a:r>
              <a:rPr sz="3200" spc="-10" dirty="0"/>
              <a:t>move </a:t>
            </a:r>
            <a:r>
              <a:rPr sz="3200" dirty="0"/>
              <a:t>when  </a:t>
            </a:r>
            <a:r>
              <a:rPr sz="3200" spc="-5" dirty="0"/>
              <a:t>sounding out</a:t>
            </a:r>
            <a:r>
              <a:rPr sz="3200" spc="50" dirty="0"/>
              <a:t> </a:t>
            </a:r>
            <a:r>
              <a:rPr sz="3200" dirty="0"/>
              <a:t>individual</a:t>
            </a:r>
            <a:r>
              <a:rPr sz="3200" spc="40" dirty="0"/>
              <a:t> </a:t>
            </a:r>
            <a:r>
              <a:rPr sz="3200" spc="-5" dirty="0"/>
              <a:t>phonemes.	This</a:t>
            </a:r>
            <a:r>
              <a:rPr sz="3200" spc="-80" dirty="0"/>
              <a:t> </a:t>
            </a:r>
            <a:r>
              <a:rPr sz="3200" spc="-5" dirty="0"/>
              <a:t>helps </a:t>
            </a:r>
            <a:r>
              <a:rPr sz="3200" dirty="0"/>
              <a:t> </a:t>
            </a:r>
            <a:r>
              <a:rPr sz="3200" spc="-5" dirty="0"/>
              <a:t>some </a:t>
            </a:r>
            <a:r>
              <a:rPr sz="3200" spc="-10" dirty="0"/>
              <a:t>children </a:t>
            </a:r>
            <a:r>
              <a:rPr sz="3200" spc="-20" dirty="0"/>
              <a:t>to </a:t>
            </a:r>
            <a:r>
              <a:rPr sz="3200" spc="-5" dirty="0"/>
              <a:t>hear sounds </a:t>
            </a:r>
            <a:r>
              <a:rPr sz="3200" spc="-30" dirty="0"/>
              <a:t>for</a:t>
            </a:r>
            <a:r>
              <a:rPr sz="3200" spc="45" dirty="0"/>
              <a:t> </a:t>
            </a:r>
            <a:r>
              <a:rPr sz="3200" spc="-5" dirty="0"/>
              <a:t>spelling.</a:t>
            </a:r>
            <a:endParaRPr sz="3200" dirty="0"/>
          </a:p>
        </p:txBody>
      </p:sp>
      <p:sp>
        <p:nvSpPr>
          <p:cNvPr id="3" name="object 3"/>
          <p:cNvSpPr/>
          <p:nvPr/>
        </p:nvSpPr>
        <p:spPr>
          <a:xfrm>
            <a:off x="395541" y="3848137"/>
            <a:ext cx="1914525" cy="2286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54481" y="216534"/>
            <a:ext cx="7640320" cy="6223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spc="-5" dirty="0">
                <a:latin typeface="Cooper Black"/>
                <a:cs typeface="Cooper Black"/>
              </a:rPr>
              <a:t>The new </a:t>
            </a:r>
            <a:r>
              <a:rPr sz="4000" spc="-35" dirty="0">
                <a:latin typeface="Cooper Black"/>
                <a:cs typeface="Cooper Black"/>
              </a:rPr>
              <a:t>Key </a:t>
            </a:r>
            <a:r>
              <a:rPr sz="4000" dirty="0">
                <a:latin typeface="Cooper Black"/>
                <a:cs typeface="Cooper Black"/>
              </a:rPr>
              <a:t>Stage </a:t>
            </a:r>
            <a:r>
              <a:rPr sz="4000" spc="-5" dirty="0">
                <a:latin typeface="Cooper Black"/>
                <a:cs typeface="Cooper Black"/>
              </a:rPr>
              <a:t>1 </a:t>
            </a:r>
            <a:r>
              <a:rPr sz="4000" spc="-10" dirty="0">
                <a:latin typeface="Cooper Black"/>
                <a:cs typeface="Cooper Black"/>
              </a:rPr>
              <a:t>GPS </a:t>
            </a:r>
            <a:r>
              <a:rPr sz="4000" spc="-5" dirty="0">
                <a:latin typeface="Cooper Black"/>
                <a:cs typeface="Cooper Black"/>
              </a:rPr>
              <a:t>test</a:t>
            </a:r>
            <a:endParaRPr sz="4000">
              <a:latin typeface="Cooper Black"/>
              <a:cs typeface="Cooper Blac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30200" y="1290192"/>
            <a:ext cx="8381365" cy="49167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109855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600" dirty="0">
                <a:latin typeface="Cooper Black"/>
                <a:cs typeface="Cooper Black"/>
              </a:rPr>
              <a:t>The </a:t>
            </a:r>
            <a:r>
              <a:rPr sz="3600" spc="-10" dirty="0">
                <a:latin typeface="Cooper Black"/>
                <a:cs typeface="Cooper Black"/>
              </a:rPr>
              <a:t>new </a:t>
            </a:r>
            <a:r>
              <a:rPr sz="3600" dirty="0">
                <a:latin typeface="Cooper Black"/>
                <a:cs typeface="Cooper Black"/>
              </a:rPr>
              <a:t>national </a:t>
            </a:r>
            <a:r>
              <a:rPr sz="3600" spc="-5" dirty="0">
                <a:latin typeface="Cooper Black"/>
                <a:cs typeface="Cooper Black"/>
              </a:rPr>
              <a:t>curriculum </a:t>
            </a:r>
            <a:r>
              <a:rPr sz="3600" dirty="0" smtClean="0">
                <a:latin typeface="Cooper Black"/>
                <a:cs typeface="Cooper Black"/>
              </a:rPr>
              <a:t>w</a:t>
            </a:r>
            <a:r>
              <a:rPr lang="en-GB" sz="3600" dirty="0" smtClean="0">
                <a:latin typeface="Cooper Black"/>
                <a:cs typeface="Cooper Black"/>
              </a:rPr>
              <a:t>as</a:t>
            </a:r>
            <a:r>
              <a:rPr sz="3600" spc="-5" dirty="0" smtClean="0">
                <a:latin typeface="Cooper Black"/>
                <a:cs typeface="Cooper Black"/>
              </a:rPr>
              <a:t> </a:t>
            </a:r>
            <a:r>
              <a:rPr sz="3600" dirty="0">
                <a:latin typeface="Cooper Black"/>
                <a:cs typeface="Cooper Black"/>
              </a:rPr>
              <a:t>assessed </a:t>
            </a:r>
            <a:r>
              <a:rPr sz="3600" spc="-30" dirty="0">
                <a:latin typeface="Cooper Black"/>
                <a:cs typeface="Cooper Black"/>
              </a:rPr>
              <a:t>for </a:t>
            </a:r>
            <a:r>
              <a:rPr sz="3600" dirty="0">
                <a:latin typeface="Cooper Black"/>
                <a:cs typeface="Cooper Black"/>
              </a:rPr>
              <a:t>the </a:t>
            </a:r>
            <a:r>
              <a:rPr sz="3600" spc="-5" dirty="0">
                <a:latin typeface="Cooper Black"/>
                <a:cs typeface="Cooper Black"/>
              </a:rPr>
              <a:t>first </a:t>
            </a:r>
            <a:r>
              <a:rPr sz="3600" dirty="0">
                <a:latin typeface="Cooper Black"/>
                <a:cs typeface="Cooper Black"/>
              </a:rPr>
              <a:t>time </a:t>
            </a:r>
            <a:r>
              <a:rPr sz="3600" spc="-5" dirty="0">
                <a:latin typeface="Cooper Black"/>
                <a:cs typeface="Cooper Black"/>
              </a:rPr>
              <a:t>in  </a:t>
            </a:r>
            <a:r>
              <a:rPr sz="3600" spc="-35" dirty="0">
                <a:latin typeface="Cooper Black"/>
                <a:cs typeface="Cooper Black"/>
              </a:rPr>
              <a:t>May</a:t>
            </a:r>
            <a:r>
              <a:rPr sz="3600" spc="-90" dirty="0">
                <a:latin typeface="Cooper Black"/>
                <a:cs typeface="Cooper Black"/>
              </a:rPr>
              <a:t> </a:t>
            </a:r>
            <a:r>
              <a:rPr sz="3600" spc="-50" dirty="0">
                <a:latin typeface="Cooper Black"/>
                <a:cs typeface="Cooper Black"/>
              </a:rPr>
              <a:t>2016.</a:t>
            </a:r>
            <a:endParaRPr sz="3600" dirty="0">
              <a:latin typeface="Cooper Black"/>
              <a:cs typeface="Cooper Black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Font typeface="Arial"/>
              <a:buChar char="•"/>
            </a:pPr>
            <a:endParaRPr sz="5250" dirty="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Font typeface="Arial"/>
              <a:buChar char="•"/>
              <a:tabLst>
                <a:tab pos="356235" algn="l"/>
              </a:tabLst>
            </a:pPr>
            <a:r>
              <a:rPr sz="3600" dirty="0" smtClean="0">
                <a:latin typeface="Cooper Black"/>
                <a:cs typeface="Cooper Black"/>
              </a:rPr>
              <a:t>The</a:t>
            </a:r>
            <a:r>
              <a:rPr lang="en-GB" sz="3600" spc="-10" dirty="0" smtClean="0">
                <a:latin typeface="Cooper Black"/>
                <a:cs typeface="Cooper Black"/>
              </a:rPr>
              <a:t> test</a:t>
            </a:r>
            <a:r>
              <a:rPr sz="3600" dirty="0" smtClean="0">
                <a:latin typeface="Cooper Black"/>
                <a:cs typeface="Cooper Black"/>
              </a:rPr>
              <a:t> </a:t>
            </a:r>
            <a:r>
              <a:rPr sz="3600" spc="-5" dirty="0" smtClean="0">
                <a:latin typeface="Cooper Black"/>
                <a:cs typeface="Cooper Black"/>
              </a:rPr>
              <a:t>consist</a:t>
            </a:r>
            <a:r>
              <a:rPr lang="en-GB" sz="3600" spc="-5" dirty="0" smtClean="0">
                <a:latin typeface="Cooper Black"/>
                <a:cs typeface="Cooper Black"/>
              </a:rPr>
              <a:t>s</a:t>
            </a:r>
            <a:r>
              <a:rPr sz="3600" spc="-5" dirty="0" smtClean="0">
                <a:latin typeface="Cooper Black"/>
                <a:cs typeface="Cooper Black"/>
              </a:rPr>
              <a:t> </a:t>
            </a:r>
            <a:r>
              <a:rPr sz="3600" spc="-5" dirty="0">
                <a:latin typeface="Cooper Black"/>
                <a:cs typeface="Cooper Black"/>
              </a:rPr>
              <a:t>of</a:t>
            </a:r>
            <a:r>
              <a:rPr sz="3600" spc="-45" dirty="0">
                <a:latin typeface="Cooper Black"/>
                <a:cs typeface="Cooper Black"/>
              </a:rPr>
              <a:t> two</a:t>
            </a:r>
            <a:endParaRPr sz="3600" dirty="0">
              <a:latin typeface="Cooper Black"/>
              <a:cs typeface="Cooper Black"/>
            </a:endParaRPr>
          </a:p>
          <a:p>
            <a:pPr marL="355600">
              <a:lnSpc>
                <a:spcPct val="100000"/>
              </a:lnSpc>
            </a:pPr>
            <a:r>
              <a:rPr sz="3600" spc="-5" dirty="0">
                <a:latin typeface="Cooper Black"/>
                <a:cs typeface="Cooper Black"/>
              </a:rPr>
              <a:t>components.</a:t>
            </a:r>
            <a:endParaRPr sz="3600" dirty="0">
              <a:latin typeface="Cooper Black"/>
              <a:cs typeface="Cooper Black"/>
            </a:endParaRPr>
          </a:p>
          <a:p>
            <a:pPr marL="355600">
              <a:lnSpc>
                <a:spcPct val="100000"/>
              </a:lnSpc>
              <a:spcBef>
                <a:spcPts val="865"/>
              </a:spcBef>
              <a:tabLst>
                <a:tab pos="2458720" algn="l"/>
              </a:tabLst>
            </a:pPr>
            <a:r>
              <a:rPr sz="3600" spc="-15" dirty="0">
                <a:latin typeface="Cooper Black"/>
                <a:cs typeface="Cooper Black"/>
              </a:rPr>
              <a:t>Paper</a:t>
            </a:r>
            <a:r>
              <a:rPr sz="3600" spc="-5" dirty="0">
                <a:latin typeface="Cooper Black"/>
                <a:cs typeface="Cooper Black"/>
              </a:rPr>
              <a:t> </a:t>
            </a:r>
            <a:r>
              <a:rPr sz="3600" dirty="0">
                <a:latin typeface="Cooper Black"/>
                <a:cs typeface="Cooper Black"/>
              </a:rPr>
              <a:t>1-	A spelling</a:t>
            </a:r>
            <a:r>
              <a:rPr sz="3600" spc="-105" dirty="0">
                <a:latin typeface="Cooper Black"/>
                <a:cs typeface="Cooper Black"/>
              </a:rPr>
              <a:t> </a:t>
            </a:r>
            <a:r>
              <a:rPr sz="3600" spc="5" dirty="0">
                <a:latin typeface="Cooper Black"/>
                <a:cs typeface="Cooper Black"/>
              </a:rPr>
              <a:t>task.</a:t>
            </a:r>
            <a:endParaRPr sz="3600" dirty="0">
              <a:latin typeface="Cooper Black"/>
              <a:cs typeface="Cooper Black"/>
            </a:endParaRPr>
          </a:p>
          <a:p>
            <a:pPr marL="355600">
              <a:lnSpc>
                <a:spcPct val="100000"/>
              </a:lnSpc>
              <a:spcBef>
                <a:spcPts val="865"/>
              </a:spcBef>
            </a:pPr>
            <a:r>
              <a:rPr sz="3600" spc="-15" dirty="0">
                <a:latin typeface="Cooper Black"/>
                <a:cs typeface="Cooper Black"/>
              </a:rPr>
              <a:t>Paper </a:t>
            </a:r>
            <a:r>
              <a:rPr sz="3600" spc="-5" dirty="0">
                <a:latin typeface="Cooper Black"/>
                <a:cs typeface="Cooper Black"/>
              </a:rPr>
              <a:t>2- </a:t>
            </a:r>
            <a:r>
              <a:rPr sz="3600" spc="-10" dirty="0">
                <a:latin typeface="Cooper Black"/>
                <a:cs typeface="Cooper Black"/>
              </a:rPr>
              <a:t>Grammar </a:t>
            </a:r>
            <a:r>
              <a:rPr sz="3600" spc="-5" dirty="0">
                <a:latin typeface="Cooper Black"/>
                <a:cs typeface="Cooper Black"/>
              </a:rPr>
              <a:t>based</a:t>
            </a:r>
            <a:r>
              <a:rPr sz="3600" spc="15" dirty="0">
                <a:latin typeface="Cooper Black"/>
                <a:cs typeface="Cooper Black"/>
              </a:rPr>
              <a:t> </a:t>
            </a:r>
            <a:r>
              <a:rPr sz="3600" spc="-5" dirty="0" smtClean="0">
                <a:latin typeface="Cooper Black"/>
                <a:cs typeface="Cooper Black"/>
              </a:rPr>
              <a:t>questions</a:t>
            </a:r>
            <a:r>
              <a:rPr lang="en-GB" sz="3600" spc="-5" dirty="0" smtClean="0">
                <a:latin typeface="Cooper Black"/>
                <a:cs typeface="Cooper Black"/>
              </a:rPr>
              <a:t>.</a:t>
            </a:r>
            <a:endParaRPr sz="3600" dirty="0">
              <a:latin typeface="Cooper Black"/>
              <a:cs typeface="Cooper Black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708</TotalTime>
  <Words>2569</Words>
  <Application>Microsoft Office PowerPoint</Application>
  <PresentationFormat>On-screen Show (4:3)</PresentationFormat>
  <Paragraphs>389</Paragraphs>
  <Slides>57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PowerPoint Presentation</vt:lpstr>
      <vt:lpstr>The Aims Of This Evening</vt:lpstr>
      <vt:lpstr>PowerPoint Presentation</vt:lpstr>
      <vt:lpstr>Grammar and Punctuation in Reception</vt:lpstr>
      <vt:lpstr>Spelling in Reception</vt:lpstr>
      <vt:lpstr>PowerPoint Presentation</vt:lpstr>
      <vt:lpstr>Phoneme frames help the children to  write the individual phonemes needed to construct words.</vt:lpstr>
      <vt:lpstr>We also use ‘Robot Arms’ to move when  sounding out individual phonemes. This helps  some children to hear sounds for spelling.</vt:lpstr>
      <vt:lpstr>The new Key Stage 1 GPS test</vt:lpstr>
      <vt:lpstr>Grammar and Punctuation</vt:lpstr>
      <vt:lpstr>PowerPoint Presentation</vt:lpstr>
      <vt:lpstr>PowerPoint Presentation</vt:lpstr>
      <vt:lpstr>PowerPoint Presentation</vt:lpstr>
      <vt:lpstr>PowerPoint Presentation</vt:lpstr>
      <vt:lpstr>Grammar and Punctuation Punctuation</vt:lpstr>
      <vt:lpstr>PowerPoint Presentation</vt:lpstr>
      <vt:lpstr>Grammar and Punctuation Apostrophes</vt:lpstr>
      <vt:lpstr>PowerPoint Presentation</vt:lpstr>
      <vt:lpstr>Grammar and Punctuation Word classes</vt:lpstr>
      <vt:lpstr>PowerPoint Presentation</vt:lpstr>
      <vt:lpstr>PowerPoint Presentation</vt:lpstr>
      <vt:lpstr>Grammar and Punctuation Sentence Types</vt:lpstr>
      <vt:lpstr>Grammar and Punctuation Verb tenses</vt:lpstr>
      <vt:lpstr>PowerPoint Presentation</vt:lpstr>
      <vt:lpstr>PowerPoint Presentation</vt:lpstr>
      <vt:lpstr>PowerPoint Presentation</vt:lpstr>
      <vt:lpstr>2017 KS1 Spelling Test</vt:lpstr>
      <vt:lpstr>Key Stage 2</vt:lpstr>
      <vt:lpstr>Raised Expectations…</vt:lpstr>
      <vt:lpstr>Subordinating or Co-ordinating: that is the question….?</vt:lpstr>
      <vt:lpstr>Year 3………</vt:lpstr>
      <vt:lpstr>When pupils enter Year 3, it is expected that they will be able to: </vt:lpstr>
      <vt:lpstr>PowerPoint Presentation</vt:lpstr>
      <vt:lpstr>Curriculum Expectations – Year 3</vt:lpstr>
      <vt:lpstr>PowerPoint Presentation</vt:lpstr>
      <vt:lpstr> Curriculum Expectations- Year 4 </vt:lpstr>
      <vt:lpstr>The grammatical difference between plural and possessive –s </vt:lpstr>
      <vt:lpstr>Noun phrases expanded by the addition of modifying adjectives, nouns and preposition phrases.</vt:lpstr>
      <vt:lpstr>Fronted adverbials followed by a comma</vt:lpstr>
      <vt:lpstr>Appropriate choice of pronoun or noun within and across sentences to aid cohesion and avoid repetition </vt:lpstr>
      <vt:lpstr>Use of inverted commas and other punctuation to indicate direct speech</vt:lpstr>
      <vt:lpstr>Apostrophes to mark plural possession</vt:lpstr>
      <vt:lpstr>Curriculum Expectations -Year 5</vt:lpstr>
      <vt:lpstr>PowerPoint Presentation</vt:lpstr>
      <vt:lpstr>Modal Verbs</vt:lpstr>
      <vt:lpstr>Linking ideas using adverbials</vt:lpstr>
      <vt:lpstr>Curriculum Expectations - Year 6</vt:lpstr>
      <vt:lpstr>Passive Voice</vt:lpstr>
      <vt:lpstr>Use of Subjunctive Forms</vt:lpstr>
      <vt:lpstr>Cohesive devices</vt:lpstr>
      <vt:lpstr>Punctuation</vt:lpstr>
      <vt:lpstr>Spelling</vt:lpstr>
      <vt:lpstr>PowerPoint Presentation</vt:lpstr>
      <vt:lpstr>PowerPoint Presentation</vt:lpstr>
      <vt:lpstr>PowerPoint Presentation</vt:lpstr>
      <vt:lpstr>Helping at home</vt:lpstr>
      <vt:lpstr>That’s all folks . . .    Any questions….?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KS1 Grammar, Punctuation and Spelling Workshop for Parents</dc:title>
  <dc:creator>teach7</dc:creator>
  <cp:lastModifiedBy>Amanda Stenning</cp:lastModifiedBy>
  <cp:revision>37</cp:revision>
  <dcterms:created xsi:type="dcterms:W3CDTF">2017-09-11T18:10:10Z</dcterms:created>
  <dcterms:modified xsi:type="dcterms:W3CDTF">2017-09-28T13:03:16Z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2015-11-20T00:00:00Z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2017-09-11T00:00:00Z</vt:filetime>
  </property>
</Properties>
</file>