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96" r:id="rId9"/>
    <p:sldId id="297" r:id="rId10"/>
    <p:sldId id="265" r:id="rId11"/>
    <p:sldId id="29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5E2C3-DBCC-45C2-A116-DBA130909D92}" v="164" dt="2019-10-22T20:26:57.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www.youtube.com/watch?v=vzeeaxLQDk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indoor, sitting, table, game&#10;&#10;Description generated with very high confidence">
            <a:extLst>
              <a:ext uri="{FF2B5EF4-FFF2-40B4-BE49-F238E27FC236}">
                <a16:creationId xmlns:a16="http://schemas.microsoft.com/office/drawing/2014/main" id="{81BAEC2C-8BF2-4E63-8D54-18CF0BA1A809}"/>
              </a:ext>
            </a:extLst>
          </p:cNvPr>
          <p:cNvPicPr>
            <a:picLocks noChangeAspect="1"/>
          </p:cNvPicPr>
          <p:nvPr/>
        </p:nvPicPr>
        <p:blipFill rotWithShape="1">
          <a:blip r:embed="rId2"/>
          <a:srcRect/>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dirty="0">
                <a:latin typeface="Comic Sans MS"/>
                <a:cs typeface="Calibri Light"/>
              </a:rPr>
              <a:t>Teaching </a:t>
            </a:r>
            <a:r>
              <a:rPr lang="en-US" sz="4000" dirty="0" err="1">
                <a:latin typeface="Comic Sans MS"/>
                <a:cs typeface="Calibri Light"/>
              </a:rPr>
              <a:t>Maths</a:t>
            </a:r>
            <a:r>
              <a:rPr lang="en-US" sz="4000" dirty="0">
                <a:latin typeface="Comic Sans MS"/>
                <a:cs typeface="Calibri Light"/>
              </a:rPr>
              <a:t> in EYFS </a:t>
            </a:r>
          </a:p>
        </p:txBody>
      </p:sp>
      <p:sp>
        <p:nvSpPr>
          <p:cNvPr id="3" name="Subtitle 2"/>
          <p:cNvSpPr>
            <a:spLocks noGrp="1"/>
          </p:cNvSpPr>
          <p:nvPr>
            <p:ph type="subTitle" idx="1"/>
          </p:nvPr>
        </p:nvSpPr>
        <p:spPr>
          <a:xfrm>
            <a:off x="7782910" y="5242675"/>
            <a:ext cx="4330262" cy="683284"/>
          </a:xfrm>
        </p:spPr>
        <p:txBody>
          <a:bodyPr vert="horz" lIns="91440" tIns="45720" rIns="91440" bIns="45720" rtlCol="0">
            <a:normAutofit/>
          </a:bodyPr>
          <a:lstStyle/>
          <a:p>
            <a:r>
              <a:rPr lang="en-US" sz="2000" dirty="0">
                <a:cs typeface="Calibri"/>
              </a:rPr>
              <a:t>A Mastery Approach </a:t>
            </a:r>
            <a:endParaRPr lang="en-US" sz="2000" dirty="0"/>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1E3C2-A024-485A-8E6A-E9FE2C998D19}"/>
              </a:ext>
            </a:extLst>
          </p:cNvPr>
          <p:cNvSpPr txBox="1"/>
          <p:nvPr/>
        </p:nvSpPr>
        <p:spPr>
          <a:xfrm>
            <a:off x="253042" y="152401"/>
            <a:ext cx="1164278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Problem Solving </a:t>
            </a:r>
            <a:endParaRPr lang="en-US" sz="2800" dirty="0">
              <a:latin typeface="Comic Sans MS"/>
              <a:cs typeface="Calibri" panose="020F0502020204030204"/>
            </a:endParaRPr>
          </a:p>
          <a:p>
            <a:r>
              <a:rPr lang="en-US" sz="2800" dirty="0">
                <a:latin typeface="Comic Sans MS"/>
              </a:rPr>
              <a:t>Problem solving in </a:t>
            </a:r>
            <a:r>
              <a:rPr lang="en-US" sz="2800" dirty="0" err="1">
                <a:latin typeface="Comic Sans MS"/>
              </a:rPr>
              <a:t>maths</a:t>
            </a:r>
            <a:r>
              <a:rPr lang="en-US" sz="2800" dirty="0">
                <a:latin typeface="Comic Sans MS"/>
              </a:rPr>
              <a:t> allows children to use their </a:t>
            </a:r>
            <a:r>
              <a:rPr lang="en-US" sz="2800" dirty="0" err="1">
                <a:latin typeface="Comic Sans MS"/>
              </a:rPr>
              <a:t>maths</a:t>
            </a:r>
            <a:r>
              <a:rPr lang="en-US" sz="2800" dirty="0">
                <a:latin typeface="Comic Sans MS"/>
              </a:rPr>
              <a:t> skills in lots of contexts and in situations that are new to them. It allows them to seek solutions, spot patterns and think about the best way to do things rather than blindly following </a:t>
            </a:r>
            <a:r>
              <a:rPr lang="en-US" sz="2800" dirty="0" err="1">
                <a:latin typeface="Comic Sans MS"/>
              </a:rPr>
              <a:t>maths</a:t>
            </a:r>
            <a:r>
              <a:rPr lang="en-US" sz="2800" dirty="0">
                <a:latin typeface="Comic Sans MS"/>
              </a:rPr>
              <a:t> procedures. </a:t>
            </a:r>
          </a:p>
          <a:p>
            <a:endParaRPr lang="en-US" sz="2800" dirty="0">
              <a:latin typeface="Comic Sans MS"/>
            </a:endParaRPr>
          </a:p>
          <a:p>
            <a:r>
              <a:rPr lang="en-US" sz="2800" dirty="0">
                <a:latin typeface="Comic Sans MS"/>
              </a:rPr>
              <a:t>In Reception, problem solving might include: </a:t>
            </a:r>
          </a:p>
          <a:p>
            <a:r>
              <a:rPr lang="en-US" sz="2800" dirty="0">
                <a:latin typeface="Comic Sans MS"/>
              </a:rPr>
              <a:t>• spotting, following and creating patterns </a:t>
            </a:r>
          </a:p>
          <a:p>
            <a:r>
              <a:rPr lang="en-US" sz="2800" dirty="0">
                <a:latin typeface="Comic Sans MS"/>
              </a:rPr>
              <a:t>• estimating amounts of objects </a:t>
            </a:r>
          </a:p>
          <a:p>
            <a:r>
              <a:rPr lang="en-US" sz="2800" dirty="0">
                <a:latin typeface="Comic Sans MS"/>
              </a:rPr>
              <a:t>• predicting how many times they can do something in a minute </a:t>
            </a:r>
          </a:p>
          <a:p>
            <a:r>
              <a:rPr lang="en-US" sz="2800" dirty="0">
                <a:latin typeface="Comic Sans MS"/>
              </a:rPr>
              <a:t>• sharing objects between different groups – particularly when the amount of groups change and the amount of objects stays the same • finding different ways to partition numbers </a:t>
            </a:r>
            <a:r>
              <a:rPr lang="en-US" sz="2800" dirty="0" err="1">
                <a:latin typeface="Comic Sans MS"/>
              </a:rPr>
              <a:t>eg</a:t>
            </a:r>
            <a:r>
              <a:rPr lang="en-US" sz="2800" dirty="0">
                <a:latin typeface="Comic Sans MS"/>
              </a:rPr>
              <a:t> 5 could be 5+0, 4+1, </a:t>
            </a:r>
            <a:r>
              <a:rPr lang="en-US" sz="2800" dirty="0" err="1">
                <a:latin typeface="Comic Sans MS"/>
              </a:rPr>
              <a:t>etc</a:t>
            </a:r>
            <a:endParaRPr lang="en-US" sz="2800" dirty="0">
              <a:latin typeface="Comic Sans MS"/>
            </a:endParaRPr>
          </a:p>
          <a:p>
            <a:endParaRPr lang="en-US" sz="2800" dirty="0">
              <a:latin typeface="Comic Sans MS"/>
            </a:endParaRPr>
          </a:p>
        </p:txBody>
      </p:sp>
    </p:spTree>
    <p:extLst>
      <p:ext uri="{BB962C8B-B14F-4D97-AF65-F5344CB8AC3E}">
        <p14:creationId xmlns:p14="http://schemas.microsoft.com/office/powerpoint/2010/main" val="7005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CE1B-9EBF-4937-901D-5AE194FF3386}"/>
              </a:ext>
            </a:extLst>
          </p:cNvPr>
          <p:cNvSpPr txBox="1"/>
          <p:nvPr/>
        </p:nvSpPr>
        <p:spPr>
          <a:xfrm>
            <a:off x="5027655" y="593075"/>
            <a:ext cx="648767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spcAft>
                <a:spcPts val="600"/>
              </a:spcAft>
            </a:pPr>
            <a:endParaRPr lang="en-US" sz="1400" b="1" kern="1200" dirty="0">
              <a:solidFill>
                <a:schemeClr val="tx1"/>
              </a:solidFill>
              <a:latin typeface="+mj-lt"/>
              <a:ea typeface="+mj-ea"/>
              <a:cs typeface="+mj-cs"/>
            </a:endParaRPr>
          </a:p>
          <a:p>
            <a:pPr>
              <a:lnSpc>
                <a:spcPct val="90000"/>
              </a:lnSpc>
              <a:spcBef>
                <a:spcPct val="0"/>
              </a:spcBef>
            </a:pPr>
            <a:endParaRPr lang="en-US" sz="1400" kern="1200" dirty="0">
              <a:solidFill>
                <a:schemeClr val="tx1"/>
              </a:solidFill>
              <a:latin typeface="+mj-lt"/>
              <a:ea typeface="+mj-ea"/>
              <a:cs typeface="+mj-cs"/>
            </a:endParaRPr>
          </a:p>
          <a:p>
            <a:pPr>
              <a:lnSpc>
                <a:spcPct val="90000"/>
              </a:lnSpc>
              <a:spcBef>
                <a:spcPct val="0"/>
              </a:spcBef>
              <a:spcAft>
                <a:spcPts val="600"/>
              </a:spcAft>
            </a:pPr>
            <a:endParaRPr lang="en-US" sz="1400" b="1" kern="1200" dirty="0">
              <a:solidFill>
                <a:schemeClr val="tx1"/>
              </a:solidFill>
              <a:latin typeface="+mj-lt"/>
              <a:ea typeface="+mj-ea"/>
              <a:cs typeface="+mj-cs"/>
            </a:endParaRPr>
          </a:p>
        </p:txBody>
      </p:sp>
      <p:pic>
        <p:nvPicPr>
          <p:cNvPr id="1026" name="Picture 2" descr="Related image">
            <a:extLst>
              <a:ext uri="{FF2B5EF4-FFF2-40B4-BE49-F238E27FC236}">
                <a16:creationId xmlns:a16="http://schemas.microsoft.com/office/drawing/2014/main" id="{203424F7-A0CD-49C4-B46D-BBFA06B504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900" y="281401"/>
            <a:ext cx="3319445" cy="3010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rt part whole year 1">
            <a:extLst>
              <a:ext uri="{FF2B5EF4-FFF2-40B4-BE49-F238E27FC236}">
                <a16:creationId xmlns:a16="http://schemas.microsoft.com/office/drawing/2014/main" id="{A4CE90D3-229D-4AF7-85A5-C4BDC8BCFE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812" y="3618189"/>
            <a:ext cx="3995623" cy="29068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8C24B6A-37EF-48EC-8833-7AF484E92A43}"/>
              </a:ext>
            </a:extLst>
          </p:cNvPr>
          <p:cNvSpPr/>
          <p:nvPr/>
        </p:nvSpPr>
        <p:spPr>
          <a:xfrm>
            <a:off x="4586990" y="281400"/>
            <a:ext cx="7392975" cy="6243603"/>
          </a:xfrm>
          <a:prstGeom prst="rect">
            <a:avLst/>
          </a:prstGeom>
        </p:spPr>
        <p:txBody>
          <a:bodyPr vert="horz" lIns="91440" tIns="45720" rIns="91440" bIns="45720" rtlCol="0">
            <a:normAutofit/>
          </a:bodyPr>
          <a:lstStyle/>
          <a:p>
            <a:pPr>
              <a:lnSpc>
                <a:spcPct val="90000"/>
              </a:lnSpc>
              <a:spcAft>
                <a:spcPts val="600"/>
              </a:spcAft>
            </a:pPr>
            <a:r>
              <a:rPr lang="en-US" sz="2400" b="1" kern="1200" dirty="0">
                <a:solidFill>
                  <a:schemeClr val="tx1"/>
                </a:solidFill>
                <a:latin typeface="Comic Sans MS" panose="030F0702030302020204" pitchFamily="66" charset="0"/>
              </a:rPr>
              <a:t>What is Part-Part Whole?</a:t>
            </a:r>
            <a:r>
              <a:rPr lang="en-US" sz="2400" kern="1200" dirty="0">
                <a:solidFill>
                  <a:schemeClr val="tx1"/>
                </a:solidFill>
                <a:latin typeface="Comic Sans MS" panose="030F0702030302020204" pitchFamily="66" charset="0"/>
              </a:rPr>
              <a:t> </a:t>
            </a:r>
          </a:p>
          <a:p>
            <a:pPr>
              <a:lnSpc>
                <a:spcPct val="90000"/>
              </a:lnSpc>
              <a:spcAft>
                <a:spcPts val="600"/>
              </a:spcAft>
            </a:pPr>
            <a:r>
              <a:rPr lang="en-US" sz="2400" kern="1200" dirty="0">
                <a:solidFill>
                  <a:schemeClr val="tx1"/>
                </a:solidFill>
                <a:latin typeface="Comic Sans MS" panose="030F0702030302020204" pitchFamily="66" charset="0"/>
              </a:rPr>
              <a:t>The Part-Part Whole model is the concept of how numbers can be split into parts. Children using this model will see the relationship between the whole number and the component parts, this helps learners make the connections between addition and subtraction. </a:t>
            </a:r>
          </a:p>
          <a:p>
            <a:pPr>
              <a:lnSpc>
                <a:spcPct val="90000"/>
              </a:lnSpc>
              <a:spcAft>
                <a:spcPts val="600"/>
              </a:spcAft>
            </a:pPr>
            <a:endParaRPr lang="en-US" sz="2400" kern="1200" dirty="0">
              <a:solidFill>
                <a:schemeClr val="tx1"/>
              </a:solidFill>
              <a:latin typeface="Comic Sans MS" panose="030F0702030302020204" pitchFamily="66" charset="0"/>
            </a:endParaRPr>
          </a:p>
          <a:p>
            <a:pPr>
              <a:lnSpc>
                <a:spcPct val="90000"/>
              </a:lnSpc>
              <a:spcAft>
                <a:spcPts val="600"/>
              </a:spcAft>
            </a:pPr>
            <a:r>
              <a:rPr lang="en-US" sz="2400" kern="1200" dirty="0">
                <a:solidFill>
                  <a:schemeClr val="tx1"/>
                </a:solidFill>
                <a:latin typeface="Comic Sans MS" panose="030F0702030302020204" pitchFamily="66" charset="0"/>
              </a:rPr>
              <a:t>Part-Part Whole reasoning also helps pupils to interpret, </a:t>
            </a:r>
            <a:r>
              <a:rPr lang="en-US" sz="2400" kern="1200" dirty="0" err="1">
                <a:solidFill>
                  <a:schemeClr val="tx1"/>
                </a:solidFill>
                <a:latin typeface="Comic Sans MS" panose="030F0702030302020204" pitchFamily="66" charset="0"/>
              </a:rPr>
              <a:t>visualise</a:t>
            </a:r>
            <a:r>
              <a:rPr lang="en-US" sz="2400" kern="1200" dirty="0">
                <a:solidFill>
                  <a:schemeClr val="tx1"/>
                </a:solidFill>
                <a:latin typeface="Comic Sans MS" panose="030F0702030302020204" pitchFamily="66" charset="0"/>
              </a:rPr>
              <a:t> and solve word problems. </a:t>
            </a:r>
          </a:p>
          <a:p>
            <a:pPr>
              <a:lnSpc>
                <a:spcPct val="90000"/>
              </a:lnSpc>
              <a:spcAft>
                <a:spcPts val="600"/>
              </a:spcAft>
            </a:pPr>
            <a:endParaRPr lang="en-US" sz="2400" kern="1200" dirty="0">
              <a:solidFill>
                <a:schemeClr val="tx1"/>
              </a:solidFill>
              <a:latin typeface="Comic Sans MS" panose="030F0702030302020204" pitchFamily="66" charset="0"/>
            </a:endParaRPr>
          </a:p>
          <a:p>
            <a:pPr>
              <a:lnSpc>
                <a:spcPct val="90000"/>
              </a:lnSpc>
              <a:spcAft>
                <a:spcPts val="600"/>
              </a:spcAft>
            </a:pPr>
            <a:r>
              <a:rPr lang="en-US" sz="2400" kern="1200" dirty="0">
                <a:solidFill>
                  <a:schemeClr val="tx1"/>
                </a:solidFill>
                <a:latin typeface="Comic Sans MS" panose="030F0702030302020204" pitchFamily="66" charset="0"/>
              </a:rPr>
              <a:t>The concept of part-whole model reasoning is introduced to children as early as 3/4 years old. It is used in small quantities where children should be able to see how many of something is there without counting, instead, they will </a:t>
            </a:r>
            <a:r>
              <a:rPr lang="en-US" sz="2400" kern="1200" dirty="0" err="1">
                <a:solidFill>
                  <a:schemeClr val="tx1"/>
                </a:solidFill>
                <a:latin typeface="Comic Sans MS" panose="030F0702030302020204" pitchFamily="66" charset="0"/>
              </a:rPr>
              <a:t>subitise</a:t>
            </a:r>
            <a:r>
              <a:rPr lang="en-US" sz="2400" kern="1200" dirty="0">
                <a:solidFill>
                  <a:schemeClr val="tx1"/>
                </a:solidFill>
                <a:latin typeface="Comic Sans MS" panose="030F0702030302020204" pitchFamily="66" charset="0"/>
              </a:rPr>
              <a:t>.</a:t>
            </a:r>
            <a:r>
              <a:rPr lang="en-US" sz="2000" b="1" kern="1200" dirty="0">
                <a:solidFill>
                  <a:schemeClr val="tx1"/>
                </a:solidFill>
                <a:latin typeface="Comic Sans MS" panose="030F0702030302020204" pitchFamily="66" charset="0"/>
              </a:rPr>
              <a:t> </a:t>
            </a:r>
          </a:p>
          <a:p>
            <a:pPr indent="-228600">
              <a:lnSpc>
                <a:spcPct val="90000"/>
              </a:lnSpc>
              <a:spcAft>
                <a:spcPts val="600"/>
              </a:spcAft>
              <a:buFont typeface="Arial" panose="020B0604020202020204" pitchFamily="34" charset="0"/>
              <a:buChar char="•"/>
            </a:pPr>
            <a:r>
              <a:rPr lang="en-US" sz="2000" b="1" kern="1200" dirty="0">
                <a:solidFill>
                  <a:schemeClr val="tx1"/>
                </a:solidFill>
                <a:latin typeface="Comic Sans MS" panose="030F0702030302020204" pitchFamily="66" charset="0"/>
                <a:hlinkClick r:id="rId4"/>
              </a:rPr>
              <a:t>https://www.youtube.com/watch?v=vzeeaxLQDkE</a:t>
            </a:r>
            <a:endParaRPr lang="en-US" sz="2000" b="1" kern="1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6446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F2A13-D010-43E6-8A64-488152A70C2A}"/>
              </a:ext>
            </a:extLst>
          </p:cNvPr>
          <p:cNvSpPr txBox="1"/>
          <p:nvPr/>
        </p:nvSpPr>
        <p:spPr>
          <a:xfrm>
            <a:off x="308558" y="135488"/>
            <a:ext cx="7169426" cy="369332"/>
          </a:xfrm>
          <a:prstGeom prst="rect">
            <a:avLst/>
          </a:prstGeom>
          <a:noFill/>
        </p:spPr>
        <p:txBody>
          <a:bodyPr wrap="square" rtlCol="0">
            <a:spAutoFit/>
          </a:bodyPr>
          <a:lstStyle/>
          <a:p>
            <a:r>
              <a:rPr lang="en-GB" dirty="0"/>
              <a:t> </a:t>
            </a:r>
          </a:p>
        </p:txBody>
      </p:sp>
      <p:sp>
        <p:nvSpPr>
          <p:cNvPr id="6" name="Rectangle 5">
            <a:extLst>
              <a:ext uri="{FF2B5EF4-FFF2-40B4-BE49-F238E27FC236}">
                <a16:creationId xmlns:a16="http://schemas.microsoft.com/office/drawing/2014/main" id="{695E1A63-A16A-4CE4-95C5-D6E51923EF21}"/>
              </a:ext>
            </a:extLst>
          </p:cNvPr>
          <p:cNvSpPr/>
          <p:nvPr/>
        </p:nvSpPr>
        <p:spPr>
          <a:xfrm>
            <a:off x="0" y="0"/>
            <a:ext cx="12192000" cy="6740307"/>
          </a:xfrm>
          <a:prstGeom prst="rect">
            <a:avLst/>
          </a:prstGeom>
        </p:spPr>
        <p:txBody>
          <a:bodyPr wrap="square">
            <a:spAutoFit/>
          </a:bodyPr>
          <a:lstStyle/>
          <a:p>
            <a:r>
              <a:rPr lang="en-GB" sz="3200" dirty="0"/>
              <a:t>How can I help at home? </a:t>
            </a:r>
          </a:p>
          <a:p>
            <a:r>
              <a:rPr lang="en-GB" sz="2000" dirty="0">
                <a:latin typeface="Comic Sans MS" panose="030F0702030302020204" pitchFamily="66" charset="0"/>
              </a:rPr>
              <a:t>• Count - steps up the stairs, money into a money box etc </a:t>
            </a:r>
          </a:p>
          <a:p>
            <a:r>
              <a:rPr lang="en-GB" sz="2000" dirty="0">
                <a:latin typeface="Comic Sans MS" panose="030F0702030302020204" pitchFamily="66" charset="0"/>
              </a:rPr>
              <a:t>• Ask children to say how many without counting (5 or fewer) </a:t>
            </a:r>
          </a:p>
          <a:p>
            <a:r>
              <a:rPr lang="en-GB" sz="2000" dirty="0">
                <a:latin typeface="Comic Sans MS" panose="030F0702030302020204" pitchFamily="66" charset="0"/>
              </a:rPr>
              <a:t>• Play games using dice/dominoes and encourage child to say how many spots without counting. </a:t>
            </a:r>
          </a:p>
          <a:p>
            <a:r>
              <a:rPr lang="en-GB" sz="2000" dirty="0">
                <a:latin typeface="Comic Sans MS" panose="030F0702030302020204" pitchFamily="66" charset="0"/>
              </a:rPr>
              <a:t>• Ask children to set the table with enough knives, forks and plates for everyone. </a:t>
            </a:r>
          </a:p>
          <a:p>
            <a:r>
              <a:rPr lang="en-GB" sz="2000" dirty="0">
                <a:latin typeface="Comic Sans MS" panose="030F0702030302020204" pitchFamily="66" charset="0"/>
              </a:rPr>
              <a:t>• Spot numbers in the environment – on phones, microwaves, clocks, registration plates, doors. </a:t>
            </a:r>
          </a:p>
          <a:p>
            <a:r>
              <a:rPr lang="en-GB" sz="2000" dirty="0">
                <a:latin typeface="Comic Sans MS" panose="030F0702030302020204" pitchFamily="66" charset="0"/>
              </a:rPr>
              <a:t>• Ask children to think of their own representations for numbers </a:t>
            </a:r>
            <a:r>
              <a:rPr lang="en-GB" sz="2000" dirty="0" err="1">
                <a:latin typeface="Comic Sans MS" panose="030F0702030302020204" pitchFamily="66" charset="0"/>
              </a:rPr>
              <a:t>eg</a:t>
            </a:r>
            <a:r>
              <a:rPr lang="en-GB" sz="2000" dirty="0">
                <a:latin typeface="Comic Sans MS" panose="030F0702030302020204" pitchFamily="66" charset="0"/>
              </a:rPr>
              <a:t> one of them, two hands, three bears, four wheels on a car, five toes, six sides on a dice, seven dwarves, eight legs on an octopus etc </a:t>
            </a:r>
          </a:p>
          <a:p>
            <a:r>
              <a:rPr lang="en-GB" sz="2000" dirty="0">
                <a:latin typeface="Comic Sans MS" panose="030F0702030302020204" pitchFamily="66" charset="0"/>
              </a:rPr>
              <a:t>• Deliberately make mistakes. Children need to understand mistakes are normal and everyone makes them </a:t>
            </a:r>
            <a:r>
              <a:rPr lang="en-GB" sz="2000" dirty="0" err="1">
                <a:latin typeface="Comic Sans MS" panose="030F0702030302020204" pitchFamily="66" charset="0"/>
              </a:rPr>
              <a:t>eg</a:t>
            </a:r>
            <a:r>
              <a:rPr lang="en-GB" sz="2000" dirty="0">
                <a:latin typeface="Comic Sans MS" panose="030F0702030302020204" pitchFamily="66" charset="0"/>
              </a:rPr>
              <a:t> get mixed up when counting, muddle two numbers when ordering them. </a:t>
            </a:r>
          </a:p>
          <a:p>
            <a:r>
              <a:rPr lang="en-GB" sz="2000" dirty="0">
                <a:latin typeface="Comic Sans MS" panose="030F0702030302020204" pitchFamily="66" charset="0"/>
              </a:rPr>
              <a:t>• Watch </a:t>
            </a:r>
            <a:r>
              <a:rPr lang="en-GB" sz="2000" dirty="0" err="1">
                <a:latin typeface="Comic Sans MS" panose="030F0702030302020204" pitchFamily="66" charset="0"/>
              </a:rPr>
              <a:t>Numberblocks</a:t>
            </a:r>
            <a:r>
              <a:rPr lang="en-GB" sz="2000" dirty="0">
                <a:latin typeface="Comic Sans MS" panose="030F0702030302020204" pitchFamily="66" charset="0"/>
              </a:rPr>
              <a:t> on </a:t>
            </a:r>
            <a:r>
              <a:rPr lang="en-GB" sz="2000" dirty="0" err="1">
                <a:latin typeface="Comic Sans MS" panose="030F0702030302020204" pitchFamily="66" charset="0"/>
              </a:rPr>
              <a:t>Cbeebies</a:t>
            </a:r>
            <a:r>
              <a:rPr lang="en-GB" sz="2000" dirty="0">
                <a:latin typeface="Comic Sans MS" panose="030F0702030302020204" pitchFamily="66" charset="0"/>
              </a:rPr>
              <a:t>. This programme is written by maths specialists to model maths concepts and represents number brilliantly. Also, </a:t>
            </a:r>
            <a:r>
              <a:rPr lang="en-GB" sz="2000" dirty="0" err="1">
                <a:latin typeface="Comic Sans MS" panose="030F0702030302020204" pitchFamily="66" charset="0"/>
              </a:rPr>
              <a:t>Numberjacks</a:t>
            </a:r>
            <a:r>
              <a:rPr lang="en-GB" sz="2000" dirty="0">
                <a:latin typeface="Comic Sans MS" panose="030F0702030302020204" pitchFamily="66" charset="0"/>
              </a:rPr>
              <a:t> is excellent for solving problems. </a:t>
            </a:r>
          </a:p>
          <a:p>
            <a:r>
              <a:rPr lang="en-GB" sz="2000" dirty="0">
                <a:latin typeface="Comic Sans MS" panose="030F0702030302020204" pitchFamily="66" charset="0"/>
              </a:rPr>
              <a:t>• Hide numbers around the house or garden for children to find. </a:t>
            </a:r>
          </a:p>
          <a:p>
            <a:r>
              <a:rPr lang="en-GB" sz="2000" dirty="0">
                <a:latin typeface="Comic Sans MS" panose="030F0702030302020204" pitchFamily="66" charset="0"/>
              </a:rPr>
              <a:t>• Play outdoor maths games like hopscotch and skittles. Even better, let children make up their own games and decide how to score points. </a:t>
            </a:r>
          </a:p>
          <a:p>
            <a:r>
              <a:rPr lang="en-GB" sz="2000" dirty="0">
                <a:latin typeface="Comic Sans MS" panose="030F0702030302020204" pitchFamily="66" charset="0"/>
              </a:rPr>
              <a:t>• Read books with maths concepts </a:t>
            </a:r>
            <a:r>
              <a:rPr lang="en-GB" sz="2000" dirty="0" err="1">
                <a:latin typeface="Comic Sans MS" panose="030F0702030302020204" pitchFamily="66" charset="0"/>
              </a:rPr>
              <a:t>eg</a:t>
            </a:r>
            <a:r>
              <a:rPr lang="en-GB" sz="2000" dirty="0">
                <a:latin typeface="Comic Sans MS" panose="030F0702030302020204" pitchFamily="66" charset="0"/>
              </a:rPr>
              <a:t> The Very Hungry Caterpillar, One is a snail, ten is a crab, What’s the time, Mr Wolf? The doorbell rang. </a:t>
            </a:r>
          </a:p>
          <a:p>
            <a:r>
              <a:rPr lang="en-GB" sz="2000" dirty="0">
                <a:latin typeface="Comic Sans MS" panose="030F0702030302020204" pitchFamily="66" charset="0"/>
              </a:rPr>
              <a:t>• Draw attention to more and less. </a:t>
            </a:r>
          </a:p>
          <a:p>
            <a:r>
              <a:rPr lang="en-GB" sz="2000" dirty="0">
                <a:latin typeface="Comic Sans MS" panose="030F0702030302020204" pitchFamily="66" charset="0"/>
              </a:rPr>
              <a:t>• Try some activities from the NRICH website for EYFS to encourage depth - www.nrich.maths.org (please be mindful that we will be using some of these in school) Ask questions such as “How many more?”, “How many altogether?”, “How many would I have if…”</a:t>
            </a:r>
          </a:p>
        </p:txBody>
      </p:sp>
    </p:spTree>
    <p:extLst>
      <p:ext uri="{BB962C8B-B14F-4D97-AF65-F5344CB8AC3E}">
        <p14:creationId xmlns:p14="http://schemas.microsoft.com/office/powerpoint/2010/main" val="21729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3329D2-038D-4C25-9B3B-214180ACE6EA}"/>
              </a:ext>
            </a:extLst>
          </p:cNvPr>
          <p:cNvSpPr txBox="1"/>
          <p:nvPr/>
        </p:nvSpPr>
        <p:spPr>
          <a:xfrm>
            <a:off x="154198" y="216285"/>
            <a:ext cx="11786556"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There are two Early Learning Goals for </a:t>
            </a:r>
            <a:r>
              <a:rPr lang="en-US" sz="2800" b="1" dirty="0" err="1">
                <a:latin typeface="Comic Sans MS"/>
              </a:rPr>
              <a:t>maths</a:t>
            </a:r>
            <a:r>
              <a:rPr lang="en-US" sz="2800" b="1" dirty="0">
                <a:latin typeface="Comic Sans MS"/>
              </a:rPr>
              <a:t>. This is what most children in Reception are expected to be able to do by the end of their first year at school. </a:t>
            </a:r>
          </a:p>
          <a:p>
            <a:endParaRPr lang="en-US" sz="2800" b="1" dirty="0">
              <a:latin typeface="Comic Sans MS"/>
            </a:endParaRPr>
          </a:p>
          <a:p>
            <a:r>
              <a:rPr lang="en-US" sz="2800" b="1" dirty="0">
                <a:latin typeface="Comic Sans MS"/>
              </a:rPr>
              <a:t>Number:</a:t>
            </a:r>
            <a:r>
              <a:rPr lang="en-US" sz="2800" dirty="0">
                <a:latin typeface="Comic Sans MS"/>
              </a:rPr>
              <a:t> </a:t>
            </a:r>
            <a:r>
              <a:rPr lang="en-US" sz="2400" dirty="0">
                <a:latin typeface="Comic Sans MS"/>
              </a:rPr>
              <a:t> </a:t>
            </a:r>
            <a:endParaRPr lang="en-US" sz="2400" dirty="0" smtClean="0">
              <a:latin typeface="Comic Sans MS"/>
            </a:endParaRPr>
          </a:p>
          <a:p>
            <a:r>
              <a:rPr lang="en-GB" dirty="0" smtClean="0">
                <a:latin typeface="Comic Sans MS"/>
              </a:rPr>
              <a:t>•</a:t>
            </a:r>
            <a:r>
              <a:rPr lang="en-GB" dirty="0">
                <a:latin typeface="Comic Sans MS"/>
              </a:rPr>
              <a:t>	Have a deep understanding of number to 10, including the composition of each number; </a:t>
            </a:r>
          </a:p>
          <a:p>
            <a:r>
              <a:rPr lang="en-GB" dirty="0">
                <a:latin typeface="Comic Sans MS"/>
              </a:rPr>
              <a:t>•	Subitise (recognise quantities without counting) up to 5;</a:t>
            </a:r>
          </a:p>
          <a:p>
            <a:r>
              <a:rPr lang="en-GB" dirty="0">
                <a:latin typeface="Comic Sans MS"/>
              </a:rPr>
              <a:t>•	Automatically recall (without reference to rhymes, counting or other aids) number bonds up to 5 </a:t>
            </a:r>
            <a:r>
              <a:rPr lang="en-GB" dirty="0" smtClean="0">
                <a:latin typeface="Comic Sans MS"/>
              </a:rPr>
              <a:t>   	(</a:t>
            </a:r>
            <a:r>
              <a:rPr lang="en-GB" dirty="0">
                <a:latin typeface="Comic Sans MS"/>
              </a:rPr>
              <a:t>including subtraction facts) and some number bonds to 10, including double facts.</a:t>
            </a:r>
          </a:p>
          <a:p>
            <a:endParaRPr lang="en-US" dirty="0">
              <a:latin typeface="Comic Sans MS"/>
            </a:endParaRPr>
          </a:p>
          <a:p>
            <a:endParaRPr lang="en-US" dirty="0"/>
          </a:p>
          <a:p>
            <a:endParaRPr lang="en-US" dirty="0">
              <a:cs typeface="Calibri"/>
            </a:endParaRPr>
          </a:p>
          <a:p>
            <a:endParaRPr lang="en-US" dirty="0"/>
          </a:p>
          <a:p>
            <a:endParaRPr lang="en-US" dirty="0"/>
          </a:p>
        </p:txBody>
      </p:sp>
      <p:sp>
        <p:nvSpPr>
          <p:cNvPr id="5" name="TextBox 4">
            <a:extLst>
              <a:ext uri="{FF2B5EF4-FFF2-40B4-BE49-F238E27FC236}">
                <a16:creationId xmlns:a16="http://schemas.microsoft.com/office/drawing/2014/main" id="{E9F3F21F-01A0-4DFC-BB37-2862EB5BEB92}"/>
              </a:ext>
            </a:extLst>
          </p:cNvPr>
          <p:cNvSpPr txBox="1"/>
          <p:nvPr/>
        </p:nvSpPr>
        <p:spPr>
          <a:xfrm>
            <a:off x="251246" y="4219395"/>
            <a:ext cx="11815312"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n-US" sz="2800" b="1" dirty="0" smtClean="0">
                <a:latin typeface="Comic Sans MS"/>
                <a:ea typeface="+mn-lt"/>
                <a:cs typeface="+mn-lt"/>
              </a:rPr>
              <a:t>Numerical Patterns: </a:t>
            </a:r>
          </a:p>
          <a:p>
            <a:pPr marL="285750" lvl="0" indent="-285750">
              <a:buFont typeface="Arial" panose="020B0604020202020204" pitchFamily="34" charset="0"/>
              <a:buChar char="•"/>
            </a:pPr>
            <a:r>
              <a:rPr lang="en-GB" dirty="0" smtClean="0">
                <a:latin typeface="Comic Sans MS" panose="030F0702030302020204" pitchFamily="66" charset="0"/>
              </a:rPr>
              <a:t>Verbally </a:t>
            </a:r>
            <a:r>
              <a:rPr lang="en-GB" dirty="0">
                <a:latin typeface="Comic Sans MS" panose="030F0702030302020204" pitchFamily="66" charset="0"/>
              </a:rPr>
              <a:t>count beyond 20, recognising the pattern of the counting system;</a:t>
            </a:r>
          </a:p>
          <a:p>
            <a:pPr marL="285750" lvl="0" indent="-285750">
              <a:buFont typeface="Arial" panose="020B0604020202020204" pitchFamily="34" charset="0"/>
              <a:buChar char="•"/>
            </a:pPr>
            <a:r>
              <a:rPr lang="en-GB" dirty="0">
                <a:latin typeface="Comic Sans MS" panose="030F0702030302020204" pitchFamily="66" charset="0"/>
              </a:rPr>
              <a:t>Compare quantities up to 10 in different contexts, recognising when one quantity is greater than, less than or the same as the other quantity;</a:t>
            </a:r>
          </a:p>
          <a:p>
            <a:pPr marL="285750" indent="-285750">
              <a:buFont typeface="Arial" panose="020B0604020202020204" pitchFamily="34" charset="0"/>
              <a:buChar char="•"/>
            </a:pPr>
            <a:r>
              <a:rPr lang="en-GB" dirty="0">
                <a:latin typeface="Comic Sans MS" panose="030F0702030302020204" pitchFamily="66" charset="0"/>
              </a:rPr>
              <a:t>Explore and represent patterns within numbers up to 10, including evens and odds, double facts and how quantities can be distributed equally.</a:t>
            </a:r>
            <a:endParaRPr lang="en-US" sz="2000" dirty="0">
              <a:latin typeface="Comic Sans MS" panose="030F0702030302020204" pitchFamily="66" charset="0"/>
              <a:cs typeface="Calibri"/>
            </a:endParaRPr>
          </a:p>
        </p:txBody>
      </p:sp>
      <p:pic>
        <p:nvPicPr>
          <p:cNvPr id="3" name="Picture 2"/>
          <p:cNvPicPr>
            <a:picLocks noChangeAspect="1"/>
          </p:cNvPicPr>
          <p:nvPr/>
        </p:nvPicPr>
        <p:blipFill>
          <a:blip r:embed="rId2"/>
          <a:stretch>
            <a:fillRect/>
          </a:stretch>
        </p:blipFill>
        <p:spPr>
          <a:xfrm>
            <a:off x="9809018" y="1142088"/>
            <a:ext cx="1730817" cy="1291718"/>
          </a:xfrm>
          <a:prstGeom prst="rect">
            <a:avLst/>
          </a:prstGeom>
        </p:spPr>
      </p:pic>
      <p:pic>
        <p:nvPicPr>
          <p:cNvPr id="4" name="Picture 3"/>
          <p:cNvPicPr>
            <a:picLocks noChangeAspect="1"/>
          </p:cNvPicPr>
          <p:nvPr/>
        </p:nvPicPr>
        <p:blipFill>
          <a:blip r:embed="rId3"/>
          <a:stretch>
            <a:fillRect/>
          </a:stretch>
        </p:blipFill>
        <p:spPr>
          <a:xfrm>
            <a:off x="8935013" y="3673030"/>
            <a:ext cx="2690819" cy="1283014"/>
          </a:xfrm>
          <a:prstGeom prst="rect">
            <a:avLst/>
          </a:prstGeom>
        </p:spPr>
      </p:pic>
    </p:spTree>
    <p:extLst>
      <p:ext uri="{BB962C8B-B14F-4D97-AF65-F5344CB8AC3E}">
        <p14:creationId xmlns:p14="http://schemas.microsoft.com/office/powerpoint/2010/main" val="147720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5EA4C-98EE-4E86-A131-9EB3BF16E1F6}"/>
              </a:ext>
            </a:extLst>
          </p:cNvPr>
          <p:cNvSpPr txBox="1"/>
          <p:nvPr/>
        </p:nvSpPr>
        <p:spPr>
          <a:xfrm>
            <a:off x="123645" y="147274"/>
            <a:ext cx="11987840"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omic Sans MS"/>
              </a:rPr>
              <a:t>How do we teach </a:t>
            </a:r>
            <a:r>
              <a:rPr lang="en-US" sz="2400" b="1" dirty="0" smtClean="0">
                <a:latin typeface="Comic Sans MS"/>
              </a:rPr>
              <a:t>a deeper understanding of number </a:t>
            </a:r>
            <a:r>
              <a:rPr lang="en-US" sz="2400" b="1" dirty="0">
                <a:latin typeface="Comic Sans MS"/>
              </a:rPr>
              <a:t>in Early Years? </a:t>
            </a:r>
            <a:endParaRPr lang="en-US" sz="2400" b="1" dirty="0" smtClean="0">
              <a:latin typeface="Comic Sans MS"/>
            </a:endParaRPr>
          </a:p>
          <a:p>
            <a:endParaRPr lang="en-US" sz="2400" dirty="0">
              <a:latin typeface="Comic Sans MS"/>
            </a:endParaRPr>
          </a:p>
          <a:p>
            <a:r>
              <a:rPr lang="en-US" sz="2400" b="1" dirty="0">
                <a:latin typeface="Comic Sans MS"/>
              </a:rPr>
              <a:t>Representing Numbers</a:t>
            </a:r>
            <a:endParaRPr lang="en-US" sz="2400" b="1" dirty="0">
              <a:latin typeface="Comic Sans MS"/>
              <a:cs typeface="Calibri"/>
            </a:endParaRPr>
          </a:p>
          <a:p>
            <a:r>
              <a:rPr lang="en-US" sz="2400" dirty="0">
                <a:latin typeface="Comic Sans MS"/>
              </a:rPr>
              <a:t>We want to develop children’s number sense so that they understand the number rather than just </a:t>
            </a:r>
            <a:r>
              <a:rPr lang="en-US" sz="2400" dirty="0" err="1">
                <a:latin typeface="Comic Sans MS"/>
              </a:rPr>
              <a:t>recognising</a:t>
            </a:r>
            <a:r>
              <a:rPr lang="en-US" sz="2400" dirty="0">
                <a:latin typeface="Comic Sans MS"/>
              </a:rPr>
              <a:t> the numeral. </a:t>
            </a:r>
            <a:endParaRPr lang="en-US" sz="2400" dirty="0">
              <a:latin typeface="Comic Sans MS"/>
              <a:cs typeface="Calibri"/>
            </a:endParaRPr>
          </a:p>
          <a:p>
            <a:endParaRPr lang="en-US" sz="2400" dirty="0">
              <a:latin typeface="Comic Sans MS"/>
              <a:cs typeface="Calibri"/>
            </a:endParaRPr>
          </a:p>
          <a:p>
            <a:r>
              <a:rPr lang="en-US" sz="2400" dirty="0">
                <a:latin typeface="Comic Sans MS"/>
              </a:rPr>
              <a:t>Children need to understand that numbers can be represented in many ways, not just as a written numeral. We use many different objects and pictures to show that numbers can be represented in lots of ways.</a:t>
            </a:r>
            <a:r>
              <a:rPr lang="en-US" sz="2800" dirty="0">
                <a:latin typeface="Comic Sans MS"/>
              </a:rPr>
              <a:t> </a:t>
            </a:r>
            <a:endParaRPr lang="en-US" sz="2800" dirty="0">
              <a:latin typeface="Comic Sans MS"/>
              <a:cs typeface="Calibri"/>
            </a:endParaRPr>
          </a:p>
          <a:p>
            <a:endParaRPr lang="en-US" dirty="0">
              <a:cs typeface="Calibri"/>
            </a:endParaRPr>
          </a:p>
          <a:p>
            <a:endParaRPr lang="en-US" dirty="0">
              <a:cs typeface="Calibri"/>
            </a:endParaRPr>
          </a:p>
          <a:p>
            <a:endParaRPr lang="en-US" dirty="0"/>
          </a:p>
          <a:p>
            <a:endParaRPr lang="en-US" dirty="0"/>
          </a:p>
          <a:p>
            <a:endParaRPr lang="en-US" dirty="0">
              <a:cs typeface="Calibri" panose="020F0502020204030204"/>
            </a:endParaRPr>
          </a:p>
          <a:p>
            <a:endParaRPr lang="en-US" dirty="0"/>
          </a:p>
          <a:p>
            <a:r>
              <a:rPr lang="en-US" sz="2000" dirty="0">
                <a:latin typeface="Comic Sans MS"/>
              </a:rPr>
              <a:t>Children sometimes need lots of </a:t>
            </a:r>
            <a:r>
              <a:rPr lang="en-US" sz="2000" dirty="0" err="1">
                <a:latin typeface="Comic Sans MS"/>
              </a:rPr>
              <a:t>practise</a:t>
            </a:r>
            <a:r>
              <a:rPr lang="en-US" sz="2000" dirty="0">
                <a:latin typeface="Comic Sans MS"/>
              </a:rPr>
              <a:t> to </a:t>
            </a:r>
            <a:r>
              <a:rPr lang="en-US" sz="2000" dirty="0" err="1">
                <a:latin typeface="Comic Sans MS"/>
              </a:rPr>
              <a:t>recognise</a:t>
            </a:r>
            <a:r>
              <a:rPr lang="en-US" sz="2000" dirty="0">
                <a:latin typeface="Comic Sans MS"/>
              </a:rPr>
              <a:t> numbers in different forms. We play games that encourages children to </a:t>
            </a:r>
            <a:r>
              <a:rPr lang="en-US" sz="2000" dirty="0" err="1">
                <a:latin typeface="Comic Sans MS"/>
              </a:rPr>
              <a:t>recognise</a:t>
            </a:r>
            <a:r>
              <a:rPr lang="en-US" sz="2000" dirty="0">
                <a:latin typeface="Comic Sans MS"/>
              </a:rPr>
              <a:t> and make different amounts in our indoor and outdoor areas. </a:t>
            </a:r>
            <a:endParaRPr lang="en-US" sz="2000" dirty="0">
              <a:latin typeface="Comic Sans MS"/>
              <a:cs typeface="Calibri"/>
            </a:endParaRPr>
          </a:p>
          <a:p>
            <a:endParaRPr lang="en-US" dirty="0"/>
          </a:p>
          <a:p>
            <a:endParaRPr lang="en-US" dirty="0">
              <a:cs typeface="Calibri"/>
            </a:endParaRPr>
          </a:p>
        </p:txBody>
      </p:sp>
      <p:pic>
        <p:nvPicPr>
          <p:cNvPr id="3" name="Picture 3" descr="A picture containing stereo, device&#10;&#10;Description generated with very high confidence">
            <a:extLst>
              <a:ext uri="{FF2B5EF4-FFF2-40B4-BE49-F238E27FC236}">
                <a16:creationId xmlns:a16="http://schemas.microsoft.com/office/drawing/2014/main" id="{ACE9FB64-866C-4646-B858-F7A0EA40776D}"/>
              </a:ext>
            </a:extLst>
          </p:cNvPr>
          <p:cNvPicPr>
            <a:picLocks noChangeAspect="1"/>
          </p:cNvPicPr>
          <p:nvPr/>
        </p:nvPicPr>
        <p:blipFill>
          <a:blip r:embed="rId2"/>
          <a:stretch>
            <a:fillRect/>
          </a:stretch>
        </p:blipFill>
        <p:spPr>
          <a:xfrm>
            <a:off x="10310004" y="4175859"/>
            <a:ext cx="812501" cy="817353"/>
          </a:xfrm>
          <a:prstGeom prst="rect">
            <a:avLst/>
          </a:prstGeom>
        </p:spPr>
      </p:pic>
      <p:pic>
        <p:nvPicPr>
          <p:cNvPr id="5" name="Picture 5" descr="A picture containing food&#10;&#10;Description generated with very high confidence">
            <a:extLst>
              <a:ext uri="{FF2B5EF4-FFF2-40B4-BE49-F238E27FC236}">
                <a16:creationId xmlns:a16="http://schemas.microsoft.com/office/drawing/2014/main" id="{1692D3F0-42A1-4608-931D-E9344FC7508D}"/>
              </a:ext>
            </a:extLst>
          </p:cNvPr>
          <p:cNvPicPr>
            <a:picLocks noChangeAspect="1"/>
          </p:cNvPicPr>
          <p:nvPr/>
        </p:nvPicPr>
        <p:blipFill>
          <a:blip r:embed="rId3"/>
          <a:stretch>
            <a:fillRect/>
          </a:stretch>
        </p:blipFill>
        <p:spPr>
          <a:xfrm>
            <a:off x="1881996" y="4235156"/>
            <a:ext cx="1072372" cy="807829"/>
          </a:xfrm>
          <a:prstGeom prst="rect">
            <a:avLst/>
          </a:prstGeom>
        </p:spPr>
      </p:pic>
      <p:pic>
        <p:nvPicPr>
          <p:cNvPr id="7" name="Picture 7" descr="A close up of a piece of paper&#10;&#10;Description generated with high confidence">
            <a:extLst>
              <a:ext uri="{FF2B5EF4-FFF2-40B4-BE49-F238E27FC236}">
                <a16:creationId xmlns:a16="http://schemas.microsoft.com/office/drawing/2014/main" id="{7D3C6CC1-6366-44E0-9538-73A19A3D8627}"/>
              </a:ext>
            </a:extLst>
          </p:cNvPr>
          <p:cNvPicPr>
            <a:picLocks noChangeAspect="1"/>
          </p:cNvPicPr>
          <p:nvPr/>
        </p:nvPicPr>
        <p:blipFill>
          <a:blip r:embed="rId4"/>
          <a:stretch>
            <a:fillRect/>
          </a:stretch>
        </p:blipFill>
        <p:spPr>
          <a:xfrm>
            <a:off x="3246227" y="4211283"/>
            <a:ext cx="1096275" cy="812682"/>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60F1A69A-F537-4C9B-A5EC-39A31C88E9CD}"/>
              </a:ext>
            </a:extLst>
          </p:cNvPr>
          <p:cNvPicPr>
            <a:picLocks noChangeAspect="1"/>
          </p:cNvPicPr>
          <p:nvPr/>
        </p:nvPicPr>
        <p:blipFill>
          <a:blip r:embed="rId5"/>
          <a:stretch>
            <a:fillRect/>
          </a:stretch>
        </p:blipFill>
        <p:spPr>
          <a:xfrm>
            <a:off x="4879136" y="4191479"/>
            <a:ext cx="816635" cy="832486"/>
          </a:xfrm>
          <a:prstGeom prst="rect">
            <a:avLst/>
          </a:prstGeom>
        </p:spPr>
      </p:pic>
      <p:pic>
        <p:nvPicPr>
          <p:cNvPr id="11" name="Picture 11" descr="A picture containing drawing&#10;&#10;Description generated with very high confidence">
            <a:extLst>
              <a:ext uri="{FF2B5EF4-FFF2-40B4-BE49-F238E27FC236}">
                <a16:creationId xmlns:a16="http://schemas.microsoft.com/office/drawing/2014/main" id="{07BAA054-126F-4C80-AD73-09AD450BD95F}"/>
              </a:ext>
            </a:extLst>
          </p:cNvPr>
          <p:cNvPicPr>
            <a:picLocks noChangeAspect="1"/>
          </p:cNvPicPr>
          <p:nvPr/>
        </p:nvPicPr>
        <p:blipFill>
          <a:blip r:embed="rId6"/>
          <a:stretch>
            <a:fillRect/>
          </a:stretch>
        </p:blipFill>
        <p:spPr>
          <a:xfrm>
            <a:off x="5981433" y="4173163"/>
            <a:ext cx="796866" cy="820049"/>
          </a:xfrm>
          <a:prstGeom prst="rect">
            <a:avLst/>
          </a:prstGeom>
        </p:spPr>
      </p:pic>
      <p:pic>
        <p:nvPicPr>
          <p:cNvPr id="13" name="Picture 13" descr="A picture containing screen, building&#10;&#10;Description generated with very high confidence">
            <a:extLst>
              <a:ext uri="{FF2B5EF4-FFF2-40B4-BE49-F238E27FC236}">
                <a16:creationId xmlns:a16="http://schemas.microsoft.com/office/drawing/2014/main" id="{40FC2568-80BC-4F35-86E9-3BC1B0598950}"/>
              </a:ext>
            </a:extLst>
          </p:cNvPr>
          <p:cNvPicPr>
            <a:picLocks noChangeAspect="1"/>
          </p:cNvPicPr>
          <p:nvPr/>
        </p:nvPicPr>
        <p:blipFill>
          <a:blip r:embed="rId7"/>
          <a:stretch>
            <a:fillRect/>
          </a:stretch>
        </p:blipFill>
        <p:spPr>
          <a:xfrm>
            <a:off x="7012643" y="4235156"/>
            <a:ext cx="1617453" cy="801539"/>
          </a:xfrm>
          <a:prstGeom prst="rect">
            <a:avLst/>
          </a:prstGeom>
        </p:spPr>
      </p:pic>
      <p:pic>
        <p:nvPicPr>
          <p:cNvPr id="15" name="Picture 15">
            <a:extLst>
              <a:ext uri="{FF2B5EF4-FFF2-40B4-BE49-F238E27FC236}">
                <a16:creationId xmlns:a16="http://schemas.microsoft.com/office/drawing/2014/main" id="{EBFB706E-F5E9-4D3C-A6EA-F90CF5169DA9}"/>
              </a:ext>
            </a:extLst>
          </p:cNvPr>
          <p:cNvPicPr>
            <a:picLocks noChangeAspect="1"/>
          </p:cNvPicPr>
          <p:nvPr/>
        </p:nvPicPr>
        <p:blipFill>
          <a:blip r:embed="rId8"/>
          <a:stretch>
            <a:fillRect/>
          </a:stretch>
        </p:blipFill>
        <p:spPr>
          <a:xfrm>
            <a:off x="8942896" y="4188726"/>
            <a:ext cx="672681" cy="752477"/>
          </a:xfrm>
          <a:prstGeom prst="rect">
            <a:avLst/>
          </a:prstGeom>
        </p:spPr>
      </p:pic>
      <p:pic>
        <p:nvPicPr>
          <p:cNvPr id="17" name="Picture 17" descr="A picture containing drawing&#10;&#10;Description generated with very high confidence">
            <a:extLst>
              <a:ext uri="{FF2B5EF4-FFF2-40B4-BE49-F238E27FC236}">
                <a16:creationId xmlns:a16="http://schemas.microsoft.com/office/drawing/2014/main" id="{0BB5D310-9FDE-4A78-A521-07BEAB1B1641}"/>
              </a:ext>
            </a:extLst>
          </p:cNvPr>
          <p:cNvPicPr>
            <a:picLocks noChangeAspect="1"/>
          </p:cNvPicPr>
          <p:nvPr/>
        </p:nvPicPr>
        <p:blipFill>
          <a:blip r:embed="rId9"/>
          <a:stretch>
            <a:fillRect/>
          </a:stretch>
        </p:blipFill>
        <p:spPr>
          <a:xfrm>
            <a:off x="155282" y="4235156"/>
            <a:ext cx="1492370" cy="831702"/>
          </a:xfrm>
          <a:prstGeom prst="rect">
            <a:avLst/>
          </a:prstGeom>
        </p:spPr>
      </p:pic>
    </p:spTree>
    <p:extLst>
      <p:ext uri="{BB962C8B-B14F-4D97-AF65-F5344CB8AC3E}">
        <p14:creationId xmlns:p14="http://schemas.microsoft.com/office/powerpoint/2010/main" val="2215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circle(in)">
                                      <p:cBhvr>
                                        <p:cTn id="58" dur="2000"/>
                                        <p:tgtEl>
                                          <p:spTgt spid="3"/>
                                        </p:tgtEl>
                                      </p:cBhvr>
                                    </p:animEffect>
                                  </p:childTnLst>
                                </p:cTn>
                              </p:par>
                              <p:par>
                                <p:cTn id="59" presetID="22" presetClass="entr" presetSubtype="4" fill="hold" nodeType="with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wipe(down)">
                                      <p:cBhvr>
                                        <p:cTn id="6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79114-36D0-438C-8493-7BDB61FF28D1}"/>
              </a:ext>
            </a:extLst>
          </p:cNvPr>
          <p:cNvSpPr txBox="1"/>
          <p:nvPr/>
        </p:nvSpPr>
        <p:spPr>
          <a:xfrm>
            <a:off x="339307" y="195532"/>
            <a:ext cx="11542142"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panose="030F0702030302020204" pitchFamily="66" charset="0"/>
              </a:rPr>
              <a:t>Counting </a:t>
            </a:r>
            <a:endParaRPr lang="en-US" sz="2800" b="1" dirty="0">
              <a:latin typeface="Comic Sans MS" panose="030F0702030302020204" pitchFamily="66" charset="0"/>
              <a:cs typeface="Calibri"/>
            </a:endParaRPr>
          </a:p>
          <a:p>
            <a:r>
              <a:rPr lang="en-US" sz="2800" dirty="0">
                <a:latin typeface="Comic Sans MS" panose="030F0702030302020204" pitchFamily="66" charset="0"/>
              </a:rPr>
              <a:t>When counting, children need to understand</a:t>
            </a:r>
            <a:r>
              <a:rPr lang="en-GB" sz="2800" dirty="0">
                <a:latin typeface="Comic Sans MS" panose="030F0702030302020204" pitchFamily="66" charset="0"/>
              </a:rPr>
              <a:t> these key principles </a:t>
            </a:r>
            <a:r>
              <a:rPr lang="en-US" sz="2800" dirty="0">
                <a:latin typeface="Comic Sans MS" panose="030F0702030302020204" pitchFamily="66" charset="0"/>
              </a:rPr>
              <a:t>…</a:t>
            </a:r>
            <a:endParaRPr lang="en-US" sz="2800" dirty="0">
              <a:latin typeface="Comic Sans MS" panose="030F0702030302020204" pitchFamily="66" charset="0"/>
              <a:cs typeface="Calibri"/>
            </a:endParaRPr>
          </a:p>
          <a:p>
            <a:endParaRPr lang="en-US" sz="2800" dirty="0">
              <a:latin typeface="Comic Sans MS" panose="030F0702030302020204" pitchFamily="66" charset="0"/>
            </a:endParaRPr>
          </a:p>
          <a:p>
            <a:r>
              <a:rPr lang="en-US" sz="2800" dirty="0">
                <a:latin typeface="Comic Sans MS" panose="030F0702030302020204" pitchFamily="66" charset="0"/>
              </a:rPr>
              <a:t>• That we need to say one number for each object counted </a:t>
            </a:r>
            <a:r>
              <a:rPr lang="en-US" sz="2800" dirty="0" smtClean="0">
                <a:latin typeface="Comic Sans MS" panose="030F0702030302020204" pitchFamily="66" charset="0"/>
              </a:rPr>
              <a:t>(</a:t>
            </a:r>
            <a:r>
              <a:rPr lang="en-US" sz="2800" dirty="0">
                <a:latin typeface="Comic Sans MS" panose="030F0702030302020204" pitchFamily="66" charset="0"/>
              </a:rPr>
              <a:t> </a:t>
            </a:r>
            <a:r>
              <a:rPr lang="en-GB" sz="2800" dirty="0">
                <a:latin typeface="Comic Sans MS" panose="030F0702030302020204" pitchFamily="66" charset="0"/>
              </a:rPr>
              <a:t>One-to-one </a:t>
            </a:r>
            <a:r>
              <a:rPr lang="en-GB" sz="2800" dirty="0" smtClean="0">
                <a:latin typeface="Comic Sans MS" panose="030F0702030302020204" pitchFamily="66" charset="0"/>
              </a:rPr>
              <a:t>correspondence) </a:t>
            </a:r>
            <a:r>
              <a:rPr lang="en-GB" sz="2800" dirty="0">
                <a:latin typeface="Comic Sans MS" panose="030F0702030302020204" pitchFamily="66" charset="0"/>
              </a:rPr>
              <a:t>– match one number name to each item to be counted </a:t>
            </a:r>
          </a:p>
          <a:p>
            <a:r>
              <a:rPr lang="en-GB" sz="2800" dirty="0">
                <a:latin typeface="Comic Sans MS" panose="030F0702030302020204" pitchFamily="66" charset="0"/>
              </a:rPr>
              <a:t>•  Stable order- say the number names in the correct order</a:t>
            </a:r>
            <a:endParaRPr lang="en-US" sz="2800" dirty="0">
              <a:latin typeface="Comic Sans MS" panose="030F0702030302020204" pitchFamily="66" charset="0"/>
              <a:cs typeface="Calibri"/>
            </a:endParaRPr>
          </a:p>
          <a:p>
            <a:r>
              <a:rPr lang="en-US" sz="2800" dirty="0">
                <a:latin typeface="Comic Sans MS" panose="030F0702030302020204" pitchFamily="66" charset="0"/>
              </a:rPr>
              <a:t>• </a:t>
            </a:r>
            <a:r>
              <a:rPr lang="en-GB" sz="2800" dirty="0">
                <a:latin typeface="Comic Sans MS" panose="030F0702030302020204" pitchFamily="66" charset="0"/>
              </a:rPr>
              <a:t>Cardinality – the last number in the count is the total size of the </a:t>
            </a:r>
            <a:r>
              <a:rPr lang="en-GB" sz="2800" dirty="0" smtClean="0">
                <a:latin typeface="Comic Sans MS" panose="030F0702030302020204" pitchFamily="66" charset="0"/>
              </a:rPr>
              <a:t>group - </a:t>
            </a:r>
            <a:r>
              <a:rPr lang="en-US" sz="2800" dirty="0" smtClean="0">
                <a:latin typeface="Comic Sans MS" panose="030F0702030302020204" pitchFamily="66" charset="0"/>
              </a:rPr>
              <a:t>how </a:t>
            </a:r>
            <a:r>
              <a:rPr lang="en-US" sz="2800" dirty="0">
                <a:latin typeface="Comic Sans MS" panose="030F0702030302020204" pitchFamily="66" charset="0"/>
              </a:rPr>
              <a:t>many altogether. Some children continue to count after they have reached the final object as they don’t connect the numbers they are saying to the objects in front of them. </a:t>
            </a:r>
            <a:endParaRPr lang="en-US" sz="2800" dirty="0">
              <a:latin typeface="Comic Sans MS" panose="030F0702030302020204" pitchFamily="66" charset="0"/>
              <a:cs typeface="Calibri"/>
            </a:endParaRPr>
          </a:p>
          <a:p>
            <a:r>
              <a:rPr lang="en-US" sz="2800" dirty="0">
                <a:latin typeface="Comic Sans MS" panose="030F0702030302020204" pitchFamily="66" charset="0"/>
              </a:rPr>
              <a:t>• That we can count objects in any order and the total stays the same.</a:t>
            </a:r>
            <a:endParaRPr lang="en-US" sz="2800" dirty="0">
              <a:latin typeface="Comic Sans MS" panose="030F0702030302020204" pitchFamily="66" charset="0"/>
              <a:cs typeface="Calibri"/>
            </a:endParaRPr>
          </a:p>
        </p:txBody>
      </p:sp>
    </p:spTree>
    <p:extLst>
      <p:ext uri="{BB962C8B-B14F-4D97-AF65-F5344CB8AC3E}">
        <p14:creationId xmlns:p14="http://schemas.microsoft.com/office/powerpoint/2010/main" val="13467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667EFF-50B2-492B-87E8-598A6CE7A6DF}"/>
              </a:ext>
            </a:extLst>
          </p:cNvPr>
          <p:cNvSpPr txBox="1"/>
          <p:nvPr/>
        </p:nvSpPr>
        <p:spPr>
          <a:xfrm>
            <a:off x="281797" y="109268"/>
            <a:ext cx="11240218"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err="1">
                <a:latin typeface="Comic Sans MS"/>
              </a:rPr>
              <a:t>Recognising</a:t>
            </a:r>
            <a:r>
              <a:rPr lang="en-US" sz="3200" dirty="0">
                <a:latin typeface="Comic Sans MS"/>
              </a:rPr>
              <a:t> amounts – </a:t>
            </a:r>
            <a:r>
              <a:rPr lang="en-US" sz="3200" dirty="0" err="1">
                <a:latin typeface="Comic Sans MS"/>
              </a:rPr>
              <a:t>subitising</a:t>
            </a:r>
            <a:r>
              <a:rPr lang="en-US" sz="3200" dirty="0">
                <a:latin typeface="Comic Sans MS"/>
              </a:rPr>
              <a:t> </a:t>
            </a:r>
            <a:endParaRPr lang="en-US" sz="2800" dirty="0">
              <a:latin typeface="Comic Sans MS"/>
              <a:cs typeface="Calibri"/>
            </a:endParaRPr>
          </a:p>
          <a:p>
            <a:r>
              <a:rPr lang="en-US" sz="2400" dirty="0" err="1" smtClean="0">
                <a:latin typeface="Comic Sans MS"/>
                <a:cs typeface="Calibri"/>
              </a:rPr>
              <a:t>Subitising</a:t>
            </a:r>
            <a:r>
              <a:rPr lang="en-US" sz="2400" dirty="0" smtClean="0">
                <a:latin typeface="Comic Sans MS"/>
                <a:cs typeface="Calibri"/>
              </a:rPr>
              <a:t> is being able to say</a:t>
            </a:r>
            <a:r>
              <a:rPr lang="en-US" sz="2400" dirty="0" smtClean="0">
                <a:latin typeface="Comic Sans MS"/>
                <a:ea typeface="+mn-lt"/>
                <a:cs typeface="+mn-lt"/>
              </a:rPr>
              <a:t> </a:t>
            </a:r>
            <a:r>
              <a:rPr lang="en-US" sz="2400" dirty="0">
                <a:latin typeface="Comic Sans MS"/>
                <a:ea typeface="+mn-lt"/>
                <a:cs typeface="+mn-lt"/>
              </a:rPr>
              <a:t>the number of items in a group without counting them individually e.g. 6 dots on a die: seeing this as two groups of three which we combine to make 6</a:t>
            </a:r>
            <a:endParaRPr lang="en-US" sz="2400" dirty="0">
              <a:latin typeface="Comic Sans MS"/>
              <a:cs typeface="Calibri" panose="020F0502020204030204"/>
            </a:endParaRPr>
          </a:p>
          <a:p>
            <a:r>
              <a:rPr lang="en-US" sz="2400" dirty="0" smtClean="0">
                <a:latin typeface="Comic Sans MS"/>
              </a:rPr>
              <a:t>We use objects to practice this initially and then move on to dots. </a:t>
            </a:r>
            <a:r>
              <a:rPr lang="en-US" sz="2400" dirty="0">
                <a:latin typeface="Comic Sans MS"/>
              </a:rPr>
              <a:t>This is a very important skill when children begin to add and subtract. Using dice is a good way to </a:t>
            </a:r>
            <a:r>
              <a:rPr lang="en-US" sz="2400" dirty="0" err="1">
                <a:latin typeface="Comic Sans MS"/>
              </a:rPr>
              <a:t>practise</a:t>
            </a:r>
            <a:r>
              <a:rPr lang="en-US" sz="2400" dirty="0">
                <a:latin typeface="Comic Sans MS"/>
              </a:rPr>
              <a:t> this skill before moving onto objects in different arrangements. </a:t>
            </a:r>
            <a:endParaRPr lang="en-US" sz="2800" dirty="0">
              <a:latin typeface="Comic Sans MS"/>
              <a:cs typeface="Calibri"/>
            </a:endParaRPr>
          </a:p>
          <a:p>
            <a:r>
              <a:rPr lang="en-US" sz="9600" dirty="0">
                <a:ea typeface="+mn-lt"/>
                <a:cs typeface="+mn-lt"/>
              </a:rPr>
              <a:t>•••      ••</a:t>
            </a:r>
            <a:endParaRPr lang="en-US" dirty="0">
              <a:ea typeface="+mn-lt"/>
              <a:cs typeface="+mn-lt"/>
            </a:endParaRPr>
          </a:p>
          <a:p>
            <a:r>
              <a:rPr lang="en-US" sz="9600" dirty="0">
                <a:ea typeface="+mn-lt"/>
                <a:cs typeface="+mn-lt"/>
              </a:rPr>
              <a:t>••       •• •</a:t>
            </a:r>
            <a:endParaRPr lang="en-US" dirty="0">
              <a:cs typeface="Calibri"/>
            </a:endParaRPr>
          </a:p>
          <a:p>
            <a:endParaRPr lang="en-US" dirty="0"/>
          </a:p>
          <a:p>
            <a:endParaRPr lang="en-US" dirty="0">
              <a:cs typeface="Calibri"/>
            </a:endParaRPr>
          </a:p>
          <a:p>
            <a:endParaRPr lang="en-US" dirty="0">
              <a:cs typeface="Calibri"/>
            </a:endParaRPr>
          </a:p>
        </p:txBody>
      </p:sp>
      <p:pic>
        <p:nvPicPr>
          <p:cNvPr id="5" name="Picture 5" descr="A picture containing drawing, guitar&#10;&#10;Description generated with very high confidence">
            <a:extLst>
              <a:ext uri="{FF2B5EF4-FFF2-40B4-BE49-F238E27FC236}">
                <a16:creationId xmlns:a16="http://schemas.microsoft.com/office/drawing/2014/main" id="{6BF10D6E-2BB1-407A-9143-51378C382E0C}"/>
              </a:ext>
            </a:extLst>
          </p:cNvPr>
          <p:cNvPicPr>
            <a:picLocks noChangeAspect="1"/>
          </p:cNvPicPr>
          <p:nvPr/>
        </p:nvPicPr>
        <p:blipFill>
          <a:blip r:embed="rId2"/>
          <a:stretch>
            <a:fillRect/>
          </a:stretch>
        </p:blipFill>
        <p:spPr>
          <a:xfrm>
            <a:off x="7310347" y="4392103"/>
            <a:ext cx="446777" cy="2228851"/>
          </a:xfrm>
          <a:prstGeom prst="rect">
            <a:avLst/>
          </a:prstGeom>
        </p:spPr>
      </p:pic>
      <p:pic>
        <p:nvPicPr>
          <p:cNvPr id="7" name="Picture 7" descr="A picture containing birdhouse, building, device&#10;&#10;Description generated with very high confidence">
            <a:extLst>
              <a:ext uri="{FF2B5EF4-FFF2-40B4-BE49-F238E27FC236}">
                <a16:creationId xmlns:a16="http://schemas.microsoft.com/office/drawing/2014/main" id="{CE1F6375-36B1-4206-A302-656DBF3DDFE2}"/>
              </a:ext>
            </a:extLst>
          </p:cNvPr>
          <p:cNvPicPr>
            <a:picLocks noChangeAspect="1"/>
          </p:cNvPicPr>
          <p:nvPr/>
        </p:nvPicPr>
        <p:blipFill>
          <a:blip r:embed="rId3"/>
          <a:stretch>
            <a:fillRect/>
          </a:stretch>
        </p:blipFill>
        <p:spPr>
          <a:xfrm>
            <a:off x="8786363" y="4274569"/>
            <a:ext cx="2095500" cy="2190750"/>
          </a:xfrm>
          <a:prstGeom prst="rect">
            <a:avLst/>
          </a:prstGeom>
        </p:spPr>
      </p:pic>
    </p:spTree>
    <p:extLst>
      <p:ext uri="{BB962C8B-B14F-4D97-AF65-F5344CB8AC3E}">
        <p14:creationId xmlns:p14="http://schemas.microsoft.com/office/powerpoint/2010/main" val="18548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66E277-54DA-4C01-B630-E72855534ED6}"/>
              </a:ext>
            </a:extLst>
          </p:cNvPr>
          <p:cNvSpPr txBox="1"/>
          <p:nvPr/>
        </p:nvSpPr>
        <p:spPr>
          <a:xfrm>
            <a:off x="454325" y="785004"/>
            <a:ext cx="1103893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omic Sans MS"/>
              </a:rPr>
              <a:t>Understanding that the total stays the same even when the objects move </a:t>
            </a:r>
            <a:endParaRPr lang="en-US" sz="3200" b="1" dirty="0">
              <a:latin typeface="Comic Sans MS"/>
              <a:cs typeface="Calibri"/>
            </a:endParaRPr>
          </a:p>
          <a:p>
            <a:r>
              <a:rPr lang="en-US" sz="3200" dirty="0">
                <a:latin typeface="Comic Sans MS"/>
              </a:rPr>
              <a:t>When children first start to use numbers, they often do not understand that if we move objects into another arrangement the total stays the same. We practice this with many different types of objects but a useful tool is using a tens frame to be able to move counters around.</a:t>
            </a:r>
            <a:r>
              <a:rPr lang="en-US" sz="3200" dirty="0" smtClean="0">
                <a:latin typeface="Comic Sans MS"/>
              </a:rPr>
              <a:t>​</a:t>
            </a:r>
          </a:p>
          <a:p>
            <a:r>
              <a:rPr lang="en-US" sz="3200" dirty="0" smtClean="0">
                <a:latin typeface="Comic Sans MS"/>
              </a:rPr>
              <a:t>We also use ten frames a lot to talk about partitioning the numbers.</a:t>
            </a:r>
            <a:endParaRPr lang="en-US" sz="3200" dirty="0">
              <a:latin typeface="Comic Sans MS"/>
            </a:endParaRPr>
          </a:p>
          <a:p>
            <a:endParaRPr lang="en-US" sz="3200" dirty="0">
              <a:latin typeface="Comic Sans MS"/>
            </a:endParaRPr>
          </a:p>
          <a:p>
            <a:endParaRPr lang="en-US" sz="3200" dirty="0">
              <a:latin typeface="Comic Sans MS"/>
            </a:endParaRPr>
          </a:p>
        </p:txBody>
      </p:sp>
      <p:pic>
        <p:nvPicPr>
          <p:cNvPr id="3" name="Picture 3" descr="A close up of a screen&#10;&#10;Description generated with high confidence">
            <a:extLst>
              <a:ext uri="{FF2B5EF4-FFF2-40B4-BE49-F238E27FC236}">
                <a16:creationId xmlns:a16="http://schemas.microsoft.com/office/drawing/2014/main" id="{0AA84747-4961-422E-99A0-35767387517D}"/>
              </a:ext>
            </a:extLst>
          </p:cNvPr>
          <p:cNvPicPr>
            <a:picLocks noChangeAspect="1"/>
          </p:cNvPicPr>
          <p:nvPr/>
        </p:nvPicPr>
        <p:blipFill>
          <a:blip r:embed="rId2"/>
          <a:stretch>
            <a:fillRect/>
          </a:stretch>
        </p:blipFill>
        <p:spPr>
          <a:xfrm>
            <a:off x="454325" y="5309319"/>
            <a:ext cx="2743200" cy="1143000"/>
          </a:xfrm>
          <a:prstGeom prst="rect">
            <a:avLst/>
          </a:prstGeom>
        </p:spPr>
      </p:pic>
      <p:pic>
        <p:nvPicPr>
          <p:cNvPr id="5" name="Picture 5" descr="A picture containing screen, building, drawing&#10;&#10;Description generated with very high confidence">
            <a:extLst>
              <a:ext uri="{FF2B5EF4-FFF2-40B4-BE49-F238E27FC236}">
                <a16:creationId xmlns:a16="http://schemas.microsoft.com/office/drawing/2014/main" id="{A8FAC439-D205-4B25-8E99-22BD21FE3EFD}"/>
              </a:ext>
            </a:extLst>
          </p:cNvPr>
          <p:cNvPicPr>
            <a:picLocks noChangeAspect="1"/>
          </p:cNvPicPr>
          <p:nvPr/>
        </p:nvPicPr>
        <p:blipFill>
          <a:blip r:embed="rId3"/>
          <a:stretch>
            <a:fillRect/>
          </a:stretch>
        </p:blipFill>
        <p:spPr>
          <a:xfrm>
            <a:off x="3352800" y="5195019"/>
            <a:ext cx="2743200" cy="1371600"/>
          </a:xfrm>
          <a:prstGeom prst="rect">
            <a:avLst/>
          </a:prstGeom>
        </p:spPr>
      </p:pic>
      <p:sp>
        <p:nvSpPr>
          <p:cNvPr id="9" name="TextBox 8">
            <a:extLst>
              <a:ext uri="{FF2B5EF4-FFF2-40B4-BE49-F238E27FC236}">
                <a16:creationId xmlns:a16="http://schemas.microsoft.com/office/drawing/2014/main" id="{6960B604-AFFF-46C5-9413-AA24FBA7EF2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mic Sans MS"/>
              </a:rPr>
              <a:t>•</a:t>
            </a:r>
            <a:endParaRPr lang="en-US"/>
          </a:p>
        </p:txBody>
      </p:sp>
      <p:sp>
        <p:nvSpPr>
          <p:cNvPr id="10" name="TextBox 9">
            <a:extLst>
              <a:ext uri="{FF2B5EF4-FFF2-40B4-BE49-F238E27FC236}">
                <a16:creationId xmlns:a16="http://schemas.microsoft.com/office/drawing/2014/main" id="{425DCFA8-3599-4582-9BBF-1DDC1397CFD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mic Sans MS"/>
              </a:rPr>
              <a:t>•</a:t>
            </a:r>
            <a:endParaRPr lang="en-US"/>
          </a:p>
        </p:txBody>
      </p:sp>
      <p:sp>
        <p:nvSpPr>
          <p:cNvPr id="11" name="TextBox 10">
            <a:extLst>
              <a:ext uri="{FF2B5EF4-FFF2-40B4-BE49-F238E27FC236}">
                <a16:creationId xmlns:a16="http://schemas.microsoft.com/office/drawing/2014/main" id="{DD73A299-F710-419C-A211-A6C983FD5DD7}"/>
              </a:ext>
            </a:extLst>
          </p:cNvPr>
          <p:cNvSpPr txBox="1"/>
          <p:nvPr/>
        </p:nvSpPr>
        <p:spPr>
          <a:xfrm>
            <a:off x="900024" y="6262777"/>
            <a:ext cx="97449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p:txBody>
      </p:sp>
      <p:pic>
        <p:nvPicPr>
          <p:cNvPr id="4" name="Picture 3"/>
          <p:cNvPicPr>
            <a:picLocks noChangeAspect="1"/>
          </p:cNvPicPr>
          <p:nvPr/>
        </p:nvPicPr>
        <p:blipFill>
          <a:blip r:embed="rId4"/>
          <a:stretch>
            <a:fillRect/>
          </a:stretch>
        </p:blipFill>
        <p:spPr>
          <a:xfrm>
            <a:off x="8074792" y="4713539"/>
            <a:ext cx="2238375" cy="2047875"/>
          </a:xfrm>
          <a:prstGeom prst="rect">
            <a:avLst/>
          </a:prstGeom>
        </p:spPr>
      </p:pic>
    </p:spTree>
    <p:extLst>
      <p:ext uri="{BB962C8B-B14F-4D97-AF65-F5344CB8AC3E}">
        <p14:creationId xmlns:p14="http://schemas.microsoft.com/office/powerpoint/2010/main" val="41072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2035D-B4C2-4451-BB35-983808153C0C}"/>
              </a:ext>
            </a:extLst>
          </p:cNvPr>
          <p:cNvSpPr txBox="1"/>
          <p:nvPr/>
        </p:nvSpPr>
        <p:spPr>
          <a:xfrm>
            <a:off x="289673" y="245666"/>
            <a:ext cx="11268973" cy="87408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omic Sans MS" panose="030F0702030302020204" pitchFamily="66" charset="0"/>
              </a:rPr>
              <a:t>Reasoning </a:t>
            </a:r>
            <a:endParaRPr lang="en-US" sz="3200" b="1" dirty="0">
              <a:latin typeface="Comic Sans MS" panose="030F0702030302020204" pitchFamily="66" charset="0"/>
              <a:cs typeface="Calibri"/>
            </a:endParaRPr>
          </a:p>
          <a:p>
            <a:r>
              <a:rPr lang="en-US" sz="3200" dirty="0">
                <a:latin typeface="Comic Sans MS" panose="030F0702030302020204" pitchFamily="66" charset="0"/>
              </a:rPr>
              <a:t>Reasoning in </a:t>
            </a:r>
            <a:r>
              <a:rPr lang="en-US" sz="3200" dirty="0" err="1">
                <a:latin typeface="Comic Sans MS" panose="030F0702030302020204" pitchFamily="66" charset="0"/>
              </a:rPr>
              <a:t>maths</a:t>
            </a:r>
            <a:r>
              <a:rPr lang="en-US" sz="3200" dirty="0">
                <a:latin typeface="Comic Sans MS" panose="030F0702030302020204" pitchFamily="66" charset="0"/>
              </a:rPr>
              <a:t> helps children to be able to explain their thinking, therefore making it easier for them to understand what is happening in the </a:t>
            </a:r>
            <a:r>
              <a:rPr lang="en-US" sz="3200" dirty="0" err="1">
                <a:latin typeface="Comic Sans MS" panose="030F0702030302020204" pitchFamily="66" charset="0"/>
              </a:rPr>
              <a:t>maths</a:t>
            </a:r>
            <a:r>
              <a:rPr lang="en-US" sz="3200" dirty="0">
                <a:latin typeface="Comic Sans MS" panose="030F0702030302020204" pitchFamily="66" charset="0"/>
              </a:rPr>
              <a:t> they are doing. It helps them to think about how to solve a problem, explain how they solved it and to think about what they could do differently. In </a:t>
            </a:r>
            <a:r>
              <a:rPr lang="en-US" sz="3200" dirty="0" smtClean="0">
                <a:latin typeface="Comic Sans MS" panose="030F0702030302020204" pitchFamily="66" charset="0"/>
              </a:rPr>
              <a:t>Reception, </a:t>
            </a:r>
            <a:r>
              <a:rPr lang="en-US" sz="3200" dirty="0">
                <a:latin typeface="Comic Sans MS" panose="030F0702030302020204" pitchFamily="66" charset="0"/>
              </a:rPr>
              <a:t>some examples of reasoning are: </a:t>
            </a:r>
            <a:endParaRPr lang="en-US" sz="2400" dirty="0">
              <a:latin typeface="Comic Sans MS" panose="030F0702030302020204" pitchFamily="66" charset="0"/>
            </a:endParaRPr>
          </a:p>
          <a:p>
            <a:r>
              <a:rPr lang="en-US" sz="3200" dirty="0">
                <a:latin typeface="Comic Sans MS" panose="030F0702030302020204" pitchFamily="66" charset="0"/>
              </a:rPr>
              <a:t>• True and false statements </a:t>
            </a:r>
            <a:r>
              <a:rPr lang="en-US" sz="3200" dirty="0" err="1">
                <a:latin typeface="Comic Sans MS" panose="030F0702030302020204" pitchFamily="66" charset="0"/>
              </a:rPr>
              <a:t>eg</a:t>
            </a:r>
            <a:r>
              <a:rPr lang="en-US" sz="3200" dirty="0">
                <a:latin typeface="Comic Sans MS" panose="030F0702030302020204" pitchFamily="66" charset="0"/>
              </a:rPr>
              <a:t> adding one to a number always makes it smaller </a:t>
            </a:r>
            <a:endParaRPr lang="en-US" sz="2400" dirty="0">
              <a:latin typeface="Comic Sans MS" panose="030F0702030302020204" pitchFamily="66" charset="0"/>
            </a:endParaRPr>
          </a:p>
          <a:p>
            <a:r>
              <a:rPr lang="en-US" sz="3200" dirty="0">
                <a:latin typeface="Comic Sans MS" panose="030F0702030302020204" pitchFamily="66" charset="0"/>
              </a:rPr>
              <a:t>• Spotting incorrect </a:t>
            </a:r>
            <a:r>
              <a:rPr lang="en-US" sz="3200" dirty="0" err="1">
                <a:latin typeface="Comic Sans MS" panose="030F0702030302020204" pitchFamily="66" charset="0"/>
              </a:rPr>
              <a:t>maths</a:t>
            </a:r>
            <a:r>
              <a:rPr lang="en-US" sz="3200" dirty="0">
                <a:latin typeface="Comic Sans MS" panose="030F0702030302020204" pitchFamily="66" charset="0"/>
              </a:rPr>
              <a:t> </a:t>
            </a:r>
            <a:r>
              <a:rPr lang="en-US" sz="3200" dirty="0" err="1">
                <a:latin typeface="Comic Sans MS" panose="030F0702030302020204" pitchFamily="66" charset="0"/>
              </a:rPr>
              <a:t>eg</a:t>
            </a:r>
            <a:r>
              <a:rPr lang="en-US" sz="3200" dirty="0">
                <a:latin typeface="Comic Sans MS" panose="030F0702030302020204" pitchFamily="66" charset="0"/>
              </a:rPr>
              <a:t> 1, 2, 3, 4, 6, 5, 7, 8, 9, 10 </a:t>
            </a:r>
            <a:endParaRPr lang="en-US" sz="2400" dirty="0">
              <a:latin typeface="Comic Sans MS" panose="030F0702030302020204" pitchFamily="66" charset="0"/>
            </a:endParaRPr>
          </a:p>
          <a:p>
            <a:r>
              <a:rPr lang="en-US" sz="3200" dirty="0">
                <a:latin typeface="Comic Sans MS" panose="030F0702030302020204" pitchFamily="66" charset="0"/>
              </a:rPr>
              <a:t>• Explaining how we know something or how we worked it out .</a:t>
            </a:r>
            <a:endParaRPr lang="en-US" sz="2400" dirty="0">
              <a:latin typeface="Comic Sans MS" panose="030F0702030302020204" pitchFamily="66" charset="0"/>
              <a:cs typeface="Calibri"/>
            </a:endParaRPr>
          </a:p>
          <a:p>
            <a:endParaRPr lang="en-US" sz="2800" dirty="0">
              <a:cs typeface="Calibri"/>
            </a:endParaRPr>
          </a:p>
          <a:p>
            <a:r>
              <a:rPr lang="en-US" sz="2800" dirty="0">
                <a:highlight>
                  <a:srgbClr val="FFFF00"/>
                </a:highlight>
                <a:cs typeface="Calibri"/>
              </a:rPr>
              <a:t> </a:t>
            </a:r>
            <a:endParaRPr lang="en-US" sz="2800" dirty="0">
              <a:cs typeface="Calibri"/>
            </a:endParaRPr>
          </a:p>
          <a:p>
            <a:endParaRPr lang="en-US" dirty="0"/>
          </a:p>
          <a:p>
            <a:endParaRPr lang="en-US" dirty="0"/>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9655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9758" y="874837"/>
            <a:ext cx="2124075" cy="2152650"/>
          </a:xfrm>
          <a:prstGeom prst="rect">
            <a:avLst/>
          </a:prstGeom>
        </p:spPr>
      </p:pic>
      <p:pic>
        <p:nvPicPr>
          <p:cNvPr id="5" name="Picture 4"/>
          <p:cNvPicPr>
            <a:picLocks noChangeAspect="1"/>
          </p:cNvPicPr>
          <p:nvPr/>
        </p:nvPicPr>
        <p:blipFill>
          <a:blip r:embed="rId2"/>
          <a:stretch>
            <a:fillRect/>
          </a:stretch>
        </p:blipFill>
        <p:spPr>
          <a:xfrm>
            <a:off x="4473523" y="892585"/>
            <a:ext cx="2124075" cy="2152650"/>
          </a:xfrm>
          <a:prstGeom prst="rect">
            <a:avLst/>
          </a:prstGeom>
        </p:spPr>
      </p:pic>
      <p:pic>
        <p:nvPicPr>
          <p:cNvPr id="6" name="Picture 5"/>
          <p:cNvPicPr>
            <a:picLocks noChangeAspect="1"/>
          </p:cNvPicPr>
          <p:nvPr/>
        </p:nvPicPr>
        <p:blipFill>
          <a:blip r:embed="rId2"/>
          <a:stretch>
            <a:fillRect/>
          </a:stretch>
        </p:blipFill>
        <p:spPr>
          <a:xfrm>
            <a:off x="7821406" y="892585"/>
            <a:ext cx="2124075" cy="2152650"/>
          </a:xfrm>
          <a:prstGeom prst="rect">
            <a:avLst/>
          </a:prstGeom>
        </p:spPr>
      </p:pic>
      <p:pic>
        <p:nvPicPr>
          <p:cNvPr id="7" name="Picture 6"/>
          <p:cNvPicPr>
            <a:picLocks noChangeAspect="1"/>
          </p:cNvPicPr>
          <p:nvPr/>
        </p:nvPicPr>
        <p:blipFill>
          <a:blip r:embed="rId2"/>
          <a:stretch>
            <a:fillRect/>
          </a:stretch>
        </p:blipFill>
        <p:spPr>
          <a:xfrm>
            <a:off x="1047030" y="3790486"/>
            <a:ext cx="2124075" cy="2152650"/>
          </a:xfrm>
          <a:prstGeom prst="rect">
            <a:avLst/>
          </a:prstGeom>
        </p:spPr>
      </p:pic>
      <p:pic>
        <p:nvPicPr>
          <p:cNvPr id="8" name="Picture 7"/>
          <p:cNvPicPr>
            <a:picLocks noChangeAspect="1"/>
          </p:cNvPicPr>
          <p:nvPr/>
        </p:nvPicPr>
        <p:blipFill>
          <a:blip r:embed="rId2"/>
          <a:stretch>
            <a:fillRect/>
          </a:stretch>
        </p:blipFill>
        <p:spPr>
          <a:xfrm>
            <a:off x="4473523" y="3798017"/>
            <a:ext cx="2124075" cy="2152650"/>
          </a:xfrm>
          <a:prstGeom prst="rect">
            <a:avLst/>
          </a:prstGeom>
        </p:spPr>
      </p:pic>
      <p:sp>
        <p:nvSpPr>
          <p:cNvPr id="9" name="Oval 8"/>
          <p:cNvSpPr/>
          <p:nvPr/>
        </p:nvSpPr>
        <p:spPr>
          <a:xfrm>
            <a:off x="1887794" y="112087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332272" y="1673943"/>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037735" y="218337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706021" y="183294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32118" y="172586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25962" y="141584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461898" y="141584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80155" y="193249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326785" y="1932497"/>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958667" y="193249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244349" y="220549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627807" y="1511710"/>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291485" y="213544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001590" y="122565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587912" y="4114800"/>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170550" y="404105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632592" y="433602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617923" y="502151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082059" y="5316485"/>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026903" y="411479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482951" y="4034914"/>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783394" y="4719328"/>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250427" y="4499179"/>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761780" y="4409766"/>
            <a:ext cx="299882" cy="294967"/>
          </a:xfrm>
          <a:prstGeom prst="ellipse">
            <a:avLst/>
          </a:prstGeom>
          <a:solidFill>
            <a:srgbClr val="582D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607026" y="3289292"/>
            <a:ext cx="4418397" cy="3170099"/>
          </a:xfrm>
          <a:prstGeom prst="rect">
            <a:avLst/>
          </a:prstGeom>
          <a:noFill/>
        </p:spPr>
        <p:txBody>
          <a:bodyPr wrap="square" rtlCol="0">
            <a:spAutoFit/>
          </a:bodyPr>
          <a:lstStyle/>
          <a:p>
            <a:r>
              <a:rPr lang="en-GB" sz="5000" dirty="0">
                <a:latin typeface="Comic Sans MS" panose="030F0702030302020204" pitchFamily="66" charset="0"/>
                <a:cs typeface="Arial" panose="020B0604020202020204" pitchFamily="34" charset="0"/>
              </a:rPr>
              <a:t>Which cookie is the odd one out? And why?</a:t>
            </a:r>
          </a:p>
        </p:txBody>
      </p:sp>
    </p:spTree>
    <p:extLst>
      <p:ext uri="{BB962C8B-B14F-4D97-AF65-F5344CB8AC3E}">
        <p14:creationId xmlns:p14="http://schemas.microsoft.com/office/powerpoint/2010/main" val="353601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97" y="417750"/>
            <a:ext cx="6516756" cy="1480452"/>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5" y="2169007"/>
            <a:ext cx="6516756" cy="148045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90" y="3920264"/>
            <a:ext cx="6516756" cy="1480452"/>
          </a:xfrm>
          <a:prstGeom prst="rect">
            <a:avLst/>
          </a:prstGeom>
        </p:spPr>
      </p:pic>
      <p:sp>
        <p:nvSpPr>
          <p:cNvPr id="11" name="Rectangle 10"/>
          <p:cNvSpPr/>
          <p:nvPr/>
        </p:nvSpPr>
        <p:spPr>
          <a:xfrm>
            <a:off x="3886431" y="2984939"/>
            <a:ext cx="374073" cy="50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518697" y="4737402"/>
            <a:ext cx="374073" cy="50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85999" y="1266633"/>
            <a:ext cx="374073" cy="50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82" y="340327"/>
            <a:ext cx="1943100" cy="23622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348" y="2803115"/>
            <a:ext cx="1857375" cy="1857375"/>
          </a:xfrm>
          <a:prstGeom prst="rect">
            <a:avLst/>
          </a:prstGeom>
        </p:spPr>
      </p:pic>
      <p:sp>
        <p:nvSpPr>
          <p:cNvPr id="2" name="TextBox 1"/>
          <p:cNvSpPr txBox="1"/>
          <p:nvPr/>
        </p:nvSpPr>
        <p:spPr>
          <a:xfrm>
            <a:off x="693860" y="5541727"/>
            <a:ext cx="11061291" cy="1384995"/>
          </a:xfrm>
          <a:prstGeom prst="rect">
            <a:avLst/>
          </a:prstGeom>
          <a:noFill/>
        </p:spPr>
        <p:txBody>
          <a:bodyPr wrap="square" rtlCol="0">
            <a:spAutoFit/>
          </a:bodyPr>
          <a:lstStyle/>
          <a:p>
            <a:r>
              <a:rPr lang="en-GB" sz="2800" dirty="0">
                <a:latin typeface="Comic Sans MS" panose="030F0702030302020204" pitchFamily="66" charset="0"/>
              </a:rPr>
              <a:t>This naughty alien is stealing numbers from the number lines, then putting them in his bag. Which three numbers would you find in his bag?</a:t>
            </a:r>
          </a:p>
        </p:txBody>
      </p:sp>
    </p:spTree>
    <p:extLst>
      <p:ext uri="{BB962C8B-B14F-4D97-AF65-F5344CB8AC3E}">
        <p14:creationId xmlns:p14="http://schemas.microsoft.com/office/powerpoint/2010/main" val="1355632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1327</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Teaching Maths in EYFS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Maths in EYFS Owls Class</dc:title>
  <dc:creator>Charlotte O'Leary</dc:creator>
  <cp:lastModifiedBy>Julie-Ann Dell</cp:lastModifiedBy>
  <cp:revision>7</cp:revision>
  <dcterms:created xsi:type="dcterms:W3CDTF">2019-10-22T06:54:48Z</dcterms:created>
  <dcterms:modified xsi:type="dcterms:W3CDTF">2023-09-26T16:53:31Z</dcterms:modified>
</cp:coreProperties>
</file>