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9" r:id="rId4"/>
    <p:sldId id="274" r:id="rId5"/>
    <p:sldId id="270" r:id="rId6"/>
    <p:sldId id="271" r:id="rId7"/>
    <p:sldId id="273" r:id="rId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90" autoAdjust="0"/>
    <p:restoredTop sz="94660"/>
  </p:normalViewPr>
  <p:slideViewPr>
    <p:cSldViewPr snapToGrid="0">
      <p:cViewPr varScale="1">
        <p:scale>
          <a:sx n="87" d="100"/>
          <a:sy n="87" d="100"/>
        </p:scale>
        <p:origin x="96" y="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064286A-8FE9-43B0-BC96-67B165DAAAD5}" type="datetimeFigureOut">
              <a:rPr lang="en-GB" smtClean="0"/>
              <a:t>17/09/2021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5575036-AE07-48FF-BD1C-5FC7CA826416}" type="slidenum">
              <a:rPr lang="en-GB" smtClean="0"/>
              <a:t>‹#›</a:t>
            </a:fld>
            <a:endParaRPr lang="en-GB" dirty="0"/>
          </a:p>
        </p:txBody>
      </p:sp>
    </p:spTree>
    <p:extLst>
      <p:ext uri="{BB962C8B-B14F-4D97-AF65-F5344CB8AC3E}">
        <p14:creationId xmlns:p14="http://schemas.microsoft.com/office/powerpoint/2010/main" val="1197208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064286A-8FE9-43B0-BC96-67B165DAAAD5}" type="datetimeFigureOut">
              <a:rPr lang="en-GB" smtClean="0"/>
              <a:t>17/09/2021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5575036-AE07-48FF-BD1C-5FC7CA826416}" type="slidenum">
              <a:rPr lang="en-GB" smtClean="0"/>
              <a:t>‹#›</a:t>
            </a:fld>
            <a:endParaRPr lang="en-GB" dirty="0"/>
          </a:p>
        </p:txBody>
      </p:sp>
    </p:spTree>
    <p:extLst>
      <p:ext uri="{BB962C8B-B14F-4D97-AF65-F5344CB8AC3E}">
        <p14:creationId xmlns:p14="http://schemas.microsoft.com/office/powerpoint/2010/main" val="132148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064286A-8FE9-43B0-BC96-67B165DAAAD5}" type="datetimeFigureOut">
              <a:rPr lang="en-GB" smtClean="0"/>
              <a:t>17/09/2021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5575036-AE07-48FF-BD1C-5FC7CA826416}" type="slidenum">
              <a:rPr lang="en-GB" smtClean="0"/>
              <a:t>‹#›</a:t>
            </a:fld>
            <a:endParaRPr lang="en-GB" dirty="0"/>
          </a:p>
        </p:txBody>
      </p:sp>
    </p:spTree>
    <p:extLst>
      <p:ext uri="{BB962C8B-B14F-4D97-AF65-F5344CB8AC3E}">
        <p14:creationId xmlns:p14="http://schemas.microsoft.com/office/powerpoint/2010/main" val="1601005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064286A-8FE9-43B0-BC96-67B165DAAAD5}" type="datetimeFigureOut">
              <a:rPr lang="en-GB" smtClean="0"/>
              <a:t>17/09/2021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5575036-AE07-48FF-BD1C-5FC7CA826416}" type="slidenum">
              <a:rPr lang="en-GB" smtClean="0"/>
              <a:t>‹#›</a:t>
            </a:fld>
            <a:endParaRPr lang="en-GB" dirty="0"/>
          </a:p>
        </p:txBody>
      </p:sp>
    </p:spTree>
    <p:extLst>
      <p:ext uri="{BB962C8B-B14F-4D97-AF65-F5344CB8AC3E}">
        <p14:creationId xmlns:p14="http://schemas.microsoft.com/office/powerpoint/2010/main" val="1441224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64286A-8FE9-43B0-BC96-67B165DAAAD5}" type="datetimeFigureOut">
              <a:rPr lang="en-GB" smtClean="0"/>
              <a:t>17/09/2021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5575036-AE07-48FF-BD1C-5FC7CA826416}" type="slidenum">
              <a:rPr lang="en-GB" smtClean="0"/>
              <a:t>‹#›</a:t>
            </a:fld>
            <a:endParaRPr lang="en-GB" dirty="0"/>
          </a:p>
        </p:txBody>
      </p:sp>
    </p:spTree>
    <p:extLst>
      <p:ext uri="{BB962C8B-B14F-4D97-AF65-F5344CB8AC3E}">
        <p14:creationId xmlns:p14="http://schemas.microsoft.com/office/powerpoint/2010/main" val="1595735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064286A-8FE9-43B0-BC96-67B165DAAAD5}" type="datetimeFigureOut">
              <a:rPr lang="en-GB" smtClean="0"/>
              <a:t>17/09/2021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5575036-AE07-48FF-BD1C-5FC7CA826416}" type="slidenum">
              <a:rPr lang="en-GB" smtClean="0"/>
              <a:t>‹#›</a:t>
            </a:fld>
            <a:endParaRPr lang="en-GB" dirty="0"/>
          </a:p>
        </p:txBody>
      </p:sp>
    </p:spTree>
    <p:extLst>
      <p:ext uri="{BB962C8B-B14F-4D97-AF65-F5344CB8AC3E}">
        <p14:creationId xmlns:p14="http://schemas.microsoft.com/office/powerpoint/2010/main" val="2783684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064286A-8FE9-43B0-BC96-67B165DAAAD5}" type="datetimeFigureOut">
              <a:rPr lang="en-GB" smtClean="0"/>
              <a:t>17/09/2021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5575036-AE07-48FF-BD1C-5FC7CA826416}" type="slidenum">
              <a:rPr lang="en-GB" smtClean="0"/>
              <a:t>‹#›</a:t>
            </a:fld>
            <a:endParaRPr lang="en-GB" dirty="0"/>
          </a:p>
        </p:txBody>
      </p:sp>
    </p:spTree>
    <p:extLst>
      <p:ext uri="{BB962C8B-B14F-4D97-AF65-F5344CB8AC3E}">
        <p14:creationId xmlns:p14="http://schemas.microsoft.com/office/powerpoint/2010/main" val="3981646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064286A-8FE9-43B0-BC96-67B165DAAAD5}" type="datetimeFigureOut">
              <a:rPr lang="en-GB" smtClean="0"/>
              <a:t>17/09/2021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5575036-AE07-48FF-BD1C-5FC7CA826416}" type="slidenum">
              <a:rPr lang="en-GB" smtClean="0"/>
              <a:t>‹#›</a:t>
            </a:fld>
            <a:endParaRPr lang="en-GB" dirty="0"/>
          </a:p>
        </p:txBody>
      </p:sp>
    </p:spTree>
    <p:extLst>
      <p:ext uri="{BB962C8B-B14F-4D97-AF65-F5344CB8AC3E}">
        <p14:creationId xmlns:p14="http://schemas.microsoft.com/office/powerpoint/2010/main" val="480920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64286A-8FE9-43B0-BC96-67B165DAAAD5}" type="datetimeFigureOut">
              <a:rPr lang="en-GB" smtClean="0"/>
              <a:t>17/09/2021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5575036-AE07-48FF-BD1C-5FC7CA826416}" type="slidenum">
              <a:rPr lang="en-GB" smtClean="0"/>
              <a:t>‹#›</a:t>
            </a:fld>
            <a:endParaRPr lang="en-GB" dirty="0"/>
          </a:p>
        </p:txBody>
      </p:sp>
    </p:spTree>
    <p:extLst>
      <p:ext uri="{BB962C8B-B14F-4D97-AF65-F5344CB8AC3E}">
        <p14:creationId xmlns:p14="http://schemas.microsoft.com/office/powerpoint/2010/main" val="256899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64286A-8FE9-43B0-BC96-67B165DAAAD5}" type="datetimeFigureOut">
              <a:rPr lang="en-GB" smtClean="0"/>
              <a:t>17/09/2021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5575036-AE07-48FF-BD1C-5FC7CA826416}" type="slidenum">
              <a:rPr lang="en-GB" smtClean="0"/>
              <a:t>‹#›</a:t>
            </a:fld>
            <a:endParaRPr lang="en-GB" dirty="0"/>
          </a:p>
        </p:txBody>
      </p:sp>
    </p:spTree>
    <p:extLst>
      <p:ext uri="{BB962C8B-B14F-4D97-AF65-F5344CB8AC3E}">
        <p14:creationId xmlns:p14="http://schemas.microsoft.com/office/powerpoint/2010/main" val="3294198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64286A-8FE9-43B0-BC96-67B165DAAAD5}" type="datetimeFigureOut">
              <a:rPr lang="en-GB" smtClean="0"/>
              <a:t>17/09/2021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5575036-AE07-48FF-BD1C-5FC7CA826416}" type="slidenum">
              <a:rPr lang="en-GB" smtClean="0"/>
              <a:t>‹#›</a:t>
            </a:fld>
            <a:endParaRPr lang="en-GB" dirty="0"/>
          </a:p>
        </p:txBody>
      </p:sp>
    </p:spTree>
    <p:extLst>
      <p:ext uri="{BB962C8B-B14F-4D97-AF65-F5344CB8AC3E}">
        <p14:creationId xmlns:p14="http://schemas.microsoft.com/office/powerpoint/2010/main" val="2788975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64286A-8FE9-43B0-BC96-67B165DAAAD5}" type="datetimeFigureOut">
              <a:rPr lang="en-GB" smtClean="0"/>
              <a:t>17/09/2021</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75036-AE07-48FF-BD1C-5FC7CA826416}" type="slidenum">
              <a:rPr lang="en-GB" smtClean="0"/>
              <a:t>‹#›</a:t>
            </a:fld>
            <a:endParaRPr lang="en-GB" dirty="0"/>
          </a:p>
        </p:txBody>
      </p:sp>
    </p:spTree>
    <p:extLst>
      <p:ext uri="{BB962C8B-B14F-4D97-AF65-F5344CB8AC3E}">
        <p14:creationId xmlns:p14="http://schemas.microsoft.com/office/powerpoint/2010/main" val="3855778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2" name="Title 1"/>
          <p:cNvSpPr>
            <a:spLocks noGrp="1"/>
          </p:cNvSpPr>
          <p:nvPr>
            <p:ph type="ctrTitle"/>
          </p:nvPr>
        </p:nvSpPr>
        <p:spPr/>
        <p:txBody>
          <a:bodyPr>
            <a:normAutofit/>
          </a:bodyPr>
          <a:lstStyle/>
          <a:p>
            <a:r>
              <a:rPr lang="en-GB" sz="8000" smtClean="0">
                <a:solidFill>
                  <a:schemeClr val="bg1"/>
                </a:solidFill>
                <a:latin typeface="Comic Sans MS" panose="030F0702030302020204" pitchFamily="66" charset="0"/>
              </a:rPr>
              <a:t>Our Christian Values</a:t>
            </a:r>
            <a:endParaRPr lang="en-GB" sz="8000" dirty="0">
              <a:solidFill>
                <a:schemeClr val="bg1"/>
              </a:solidFill>
              <a:latin typeface="Comic Sans MS" panose="030F0702030302020204" pitchFamily="66" charset="0"/>
            </a:endParaRPr>
          </a:p>
        </p:txBody>
      </p:sp>
      <p:sp>
        <p:nvSpPr>
          <p:cNvPr id="3" name="Subtitle 2"/>
          <p:cNvSpPr>
            <a:spLocks noGrp="1"/>
          </p:cNvSpPr>
          <p:nvPr>
            <p:ph type="subTitle" idx="1"/>
          </p:nvPr>
        </p:nvSpPr>
        <p:spPr/>
        <p:txBody>
          <a:bodyPr/>
          <a:lstStyle/>
          <a:p>
            <a:r>
              <a:rPr lang="en-GB" dirty="0"/>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30150" y="0"/>
            <a:ext cx="1415900" cy="1646238"/>
          </a:xfrm>
          <a:prstGeom prst="rect">
            <a:avLst/>
          </a:prstGeom>
        </p:spPr>
      </p:pic>
    </p:spTree>
    <p:extLst>
      <p:ext uri="{BB962C8B-B14F-4D97-AF65-F5344CB8AC3E}">
        <p14:creationId xmlns:p14="http://schemas.microsoft.com/office/powerpoint/2010/main" val="23741274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1999" cy="6858001"/>
          </a:xfrm>
          <a:prstGeom prst="rect">
            <a:avLst/>
          </a:prstGeom>
        </p:spPr>
      </p:pic>
      <p:sp>
        <p:nvSpPr>
          <p:cNvPr id="2" name="Title 1"/>
          <p:cNvSpPr>
            <a:spLocks noGrp="1"/>
          </p:cNvSpPr>
          <p:nvPr>
            <p:ph type="title"/>
          </p:nvPr>
        </p:nvSpPr>
        <p:spPr/>
        <p:txBody>
          <a:bodyPr>
            <a:normAutofit fontScale="90000"/>
          </a:bodyPr>
          <a:lstStyle/>
          <a:p>
            <a:pPr algn="ctr"/>
            <a:r>
              <a:rPr lang="en-GB" sz="6000" b="1" dirty="0">
                <a:latin typeface="Comic Sans MS" panose="030F0702030302020204" pitchFamily="66" charset="0"/>
              </a:rPr>
              <a:t>We are thinking about the Christian value of :</a:t>
            </a:r>
            <a:endParaRPr lang="en-GB" sz="6000" dirty="0"/>
          </a:p>
        </p:txBody>
      </p:sp>
      <p:sp>
        <p:nvSpPr>
          <p:cNvPr id="3" name="Rectangle 2"/>
          <p:cNvSpPr/>
          <p:nvPr/>
        </p:nvSpPr>
        <p:spPr>
          <a:xfrm>
            <a:off x="838200" y="1885882"/>
            <a:ext cx="10515599" cy="1862048"/>
          </a:xfrm>
          <a:prstGeom prst="rect">
            <a:avLst/>
          </a:prstGeom>
          <a:noFill/>
        </p:spPr>
        <p:txBody>
          <a:bodyPr wrap="square" lIns="91440" tIns="45720" rIns="91440" bIns="45720">
            <a:spAutoFit/>
          </a:bodyPr>
          <a:lstStyle/>
          <a:p>
            <a:pPr algn="ctr"/>
            <a:r>
              <a:rPr lang="en-US" sz="11500" dirty="0" smtClean="0">
                <a:ln w="0"/>
                <a:effectLst>
                  <a:outerShdw blurRad="38100" dist="19050" dir="2700000" algn="tl" rotWithShape="0">
                    <a:schemeClr val="dk1">
                      <a:alpha val="40000"/>
                    </a:schemeClr>
                  </a:outerShdw>
                </a:effectLst>
              </a:rPr>
              <a:t>Service</a:t>
            </a:r>
            <a:endParaRPr lang="en-US" sz="11500" dirty="0">
              <a:ln w="0"/>
              <a:effectLst>
                <a:outerShdw blurRad="38100" dist="19050" dir="2700000" algn="tl" rotWithShape="0">
                  <a:schemeClr val="dk1">
                    <a:alpha val="40000"/>
                  </a:schemeClr>
                </a:outerShdw>
              </a:effectLst>
            </a:endParaRPr>
          </a:p>
        </p:txBody>
      </p:sp>
      <p:sp>
        <p:nvSpPr>
          <p:cNvPr id="6" name="TextBox 5"/>
          <p:cNvSpPr txBox="1"/>
          <p:nvPr/>
        </p:nvSpPr>
        <p:spPr>
          <a:xfrm>
            <a:off x="7631723" y="4642338"/>
            <a:ext cx="184731" cy="369332"/>
          </a:xfrm>
          <a:prstGeom prst="rect">
            <a:avLst/>
          </a:prstGeom>
          <a:noFill/>
        </p:spPr>
        <p:txBody>
          <a:bodyPr wrap="none" rtlCol="0">
            <a:spAutoFit/>
          </a:bodyPr>
          <a:lstStyle/>
          <a:p>
            <a:endParaRPr lang="en-GB" dirty="0"/>
          </a:p>
        </p:txBody>
      </p:sp>
      <p:sp>
        <p:nvSpPr>
          <p:cNvPr id="9" name="TextBox 8"/>
          <p:cNvSpPr txBox="1"/>
          <p:nvPr/>
        </p:nvSpPr>
        <p:spPr>
          <a:xfrm>
            <a:off x="624254" y="4167554"/>
            <a:ext cx="10981592" cy="646331"/>
          </a:xfrm>
          <a:prstGeom prst="rect">
            <a:avLst/>
          </a:prstGeom>
          <a:noFill/>
        </p:spPr>
        <p:txBody>
          <a:bodyPr wrap="square" rtlCol="0">
            <a:spAutoFit/>
          </a:bodyPr>
          <a:lstStyle/>
          <a:p>
            <a:r>
              <a:rPr lang="en-GB" dirty="0" smtClean="0"/>
              <a:t>‘In </a:t>
            </a:r>
            <a:r>
              <a:rPr lang="en-GB" dirty="0"/>
              <a:t>everything I did, I showed you that by this kind of hard work we must help the weak, remembering the words the Lord Jesus himself said: ‘It is more blessed to give than to receive</a:t>
            </a:r>
            <a:r>
              <a:rPr lang="en-GB" dirty="0" smtClean="0"/>
              <a:t>.’’ Acts20:35</a:t>
            </a:r>
            <a:endParaRPr lang="en-GB" dirty="0"/>
          </a:p>
        </p:txBody>
      </p:sp>
      <p:sp>
        <p:nvSpPr>
          <p:cNvPr id="10" name="TextBox 9"/>
          <p:cNvSpPr txBox="1"/>
          <p:nvPr/>
        </p:nvSpPr>
        <p:spPr>
          <a:xfrm>
            <a:off x="838200" y="5205046"/>
            <a:ext cx="10864362" cy="646331"/>
          </a:xfrm>
          <a:prstGeom prst="rect">
            <a:avLst/>
          </a:prstGeom>
          <a:noFill/>
        </p:spPr>
        <p:txBody>
          <a:bodyPr wrap="square" rtlCol="0">
            <a:spAutoFit/>
          </a:bodyPr>
          <a:lstStyle/>
          <a:p>
            <a:r>
              <a:rPr lang="en-GB" dirty="0" smtClean="0"/>
              <a:t>‘Do </a:t>
            </a:r>
            <a:r>
              <a:rPr lang="en-GB" dirty="0"/>
              <a:t>your little bit of good where you are; its those little bits of good put together that overwhelm the world</a:t>
            </a:r>
            <a:r>
              <a:rPr lang="en-GB" dirty="0" smtClean="0"/>
              <a:t>.’ Desmond Tutu</a:t>
            </a:r>
            <a:endParaRPr lang="en-GB" dirty="0"/>
          </a:p>
        </p:txBody>
      </p:sp>
    </p:spTree>
    <p:extLst>
      <p:ext uri="{BB962C8B-B14F-4D97-AF65-F5344CB8AC3E}">
        <p14:creationId xmlns:p14="http://schemas.microsoft.com/office/powerpoint/2010/main" val="368082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1677"/>
          </a:xfrm>
          <a:prstGeom prst="rect">
            <a:avLst/>
          </a:prstGeom>
        </p:spPr>
      </p:pic>
      <p:sp>
        <p:nvSpPr>
          <p:cNvPr id="3" name="Rectangle 2"/>
          <p:cNvSpPr/>
          <p:nvPr/>
        </p:nvSpPr>
        <p:spPr>
          <a:xfrm>
            <a:off x="838200" y="1885882"/>
            <a:ext cx="10515599" cy="1862048"/>
          </a:xfrm>
          <a:prstGeom prst="rect">
            <a:avLst/>
          </a:prstGeom>
          <a:noFill/>
        </p:spPr>
        <p:txBody>
          <a:bodyPr wrap="square" lIns="91440" tIns="45720" rIns="91440" bIns="45720">
            <a:spAutoFit/>
          </a:bodyPr>
          <a:lstStyle/>
          <a:p>
            <a:pPr algn="ctr"/>
            <a:r>
              <a:rPr lang="en-US" sz="11500" dirty="0" smtClean="0">
                <a:ln w="0"/>
                <a:solidFill>
                  <a:srgbClr val="FF0000"/>
                </a:solidFill>
                <a:effectLst>
                  <a:outerShdw blurRad="38100" dist="19050" dir="2700000" algn="tl" rotWithShape="0">
                    <a:schemeClr val="dk1">
                      <a:alpha val="40000"/>
                    </a:schemeClr>
                  </a:outerShdw>
                </a:effectLst>
              </a:rPr>
              <a:t>Thankfulness</a:t>
            </a:r>
          </a:p>
        </p:txBody>
      </p:sp>
      <p:sp>
        <p:nvSpPr>
          <p:cNvPr id="9" name="Title 8"/>
          <p:cNvSpPr>
            <a:spLocks noGrp="1"/>
          </p:cNvSpPr>
          <p:nvPr>
            <p:ph type="title"/>
          </p:nvPr>
        </p:nvSpPr>
        <p:spPr/>
        <p:txBody>
          <a:bodyPr>
            <a:noAutofit/>
          </a:bodyPr>
          <a:lstStyle/>
          <a:p>
            <a:pPr algn="ctr"/>
            <a:r>
              <a:rPr lang="en-GB" sz="5400" b="1" dirty="0">
                <a:solidFill>
                  <a:srgbClr val="FF0000"/>
                </a:solidFill>
                <a:latin typeface="Comic Sans MS" panose="030F0702030302020204" pitchFamily="66" charset="0"/>
              </a:rPr>
              <a:t>We are thinking about the Christian value of :</a:t>
            </a:r>
          </a:p>
        </p:txBody>
      </p:sp>
      <p:sp>
        <p:nvSpPr>
          <p:cNvPr id="4" name="TextBox 3"/>
          <p:cNvSpPr txBox="1"/>
          <p:nvPr/>
        </p:nvSpPr>
        <p:spPr>
          <a:xfrm>
            <a:off x="838200" y="3991708"/>
            <a:ext cx="10618177" cy="646331"/>
          </a:xfrm>
          <a:prstGeom prst="rect">
            <a:avLst/>
          </a:prstGeom>
          <a:noFill/>
        </p:spPr>
        <p:txBody>
          <a:bodyPr wrap="square" rtlCol="0">
            <a:spAutoFit/>
          </a:bodyPr>
          <a:lstStyle/>
          <a:p>
            <a:r>
              <a:rPr lang="en-GB" dirty="0"/>
              <a:t>"Be thankful for what you have; you'll end up having more. If you concentrate on what you don't have, you will never, ever have enough." -Oprah Winfrey</a:t>
            </a:r>
          </a:p>
        </p:txBody>
      </p:sp>
      <p:sp>
        <p:nvSpPr>
          <p:cNvPr id="5" name="TextBox 4"/>
          <p:cNvSpPr txBox="1"/>
          <p:nvPr/>
        </p:nvSpPr>
        <p:spPr>
          <a:xfrm>
            <a:off x="967154" y="5143500"/>
            <a:ext cx="10225454" cy="923330"/>
          </a:xfrm>
          <a:prstGeom prst="rect">
            <a:avLst/>
          </a:prstGeom>
          <a:noFill/>
        </p:spPr>
        <p:txBody>
          <a:bodyPr wrap="square" rtlCol="0">
            <a:spAutoFit/>
          </a:bodyPr>
          <a:lstStyle/>
          <a:p>
            <a:pPr fontAlgn="base"/>
            <a:r>
              <a:rPr lang="en-GB" dirty="0" smtClean="0"/>
              <a:t>‘I </a:t>
            </a:r>
            <a:r>
              <a:rPr lang="en-GB" dirty="0"/>
              <a:t>will give thanks to you, Lord, with all my heart;</a:t>
            </a:r>
            <a:br>
              <a:rPr lang="en-GB" dirty="0"/>
            </a:br>
            <a:r>
              <a:rPr lang="en-GB" dirty="0"/>
              <a:t>    I will tell of all your wonderful deeds</a:t>
            </a:r>
            <a:r>
              <a:rPr lang="en-GB" dirty="0" smtClean="0"/>
              <a:t>.’</a:t>
            </a:r>
            <a:r>
              <a:rPr lang="en-GB" b="1" dirty="0" smtClean="0"/>
              <a:t> </a:t>
            </a:r>
            <a:r>
              <a:rPr lang="en-GB" b="1" dirty="0"/>
              <a:t>Psalm 9:1</a:t>
            </a:r>
          </a:p>
          <a:p>
            <a:pPr fontAlgn="base"/>
            <a:endParaRPr lang="en-GB" dirty="0"/>
          </a:p>
        </p:txBody>
      </p:sp>
    </p:spTree>
    <p:extLst>
      <p:ext uri="{BB962C8B-B14F-4D97-AF65-F5344CB8AC3E}">
        <p14:creationId xmlns:p14="http://schemas.microsoft.com/office/powerpoint/2010/main" val="18162611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473838"/>
          </a:xfrm>
          <a:prstGeom prst="rect">
            <a:avLst/>
          </a:prstGeom>
        </p:spPr>
      </p:pic>
      <p:sp>
        <p:nvSpPr>
          <p:cNvPr id="3" name="Rectangle 2"/>
          <p:cNvSpPr/>
          <p:nvPr/>
        </p:nvSpPr>
        <p:spPr>
          <a:xfrm>
            <a:off x="838200" y="1885882"/>
            <a:ext cx="10515599" cy="1862048"/>
          </a:xfrm>
          <a:prstGeom prst="rect">
            <a:avLst/>
          </a:prstGeom>
          <a:noFill/>
        </p:spPr>
        <p:txBody>
          <a:bodyPr wrap="square" lIns="91440" tIns="45720" rIns="91440" bIns="45720">
            <a:spAutoFit/>
          </a:bodyPr>
          <a:lstStyle/>
          <a:p>
            <a:pPr algn="ctr"/>
            <a:r>
              <a:rPr lang="en-US" sz="11500" dirty="0" smtClean="0">
                <a:ln w="0"/>
                <a:solidFill>
                  <a:schemeClr val="bg1"/>
                </a:solidFill>
                <a:effectLst>
                  <a:outerShdw blurRad="38100" dist="19050" dir="2700000" algn="tl" rotWithShape="0">
                    <a:schemeClr val="dk1">
                      <a:alpha val="40000"/>
                    </a:schemeClr>
                  </a:outerShdw>
                </a:effectLst>
              </a:rPr>
              <a:t>Trust</a:t>
            </a:r>
            <a:endParaRPr lang="en-US" sz="11500" dirty="0">
              <a:ln w="0"/>
              <a:solidFill>
                <a:schemeClr val="bg1"/>
              </a:solidFill>
              <a:effectLst>
                <a:outerShdw blurRad="38100" dist="19050" dir="2700000" algn="tl" rotWithShape="0">
                  <a:schemeClr val="dk1">
                    <a:alpha val="40000"/>
                  </a:schemeClr>
                </a:outerShdw>
              </a:effectLst>
            </a:endParaRPr>
          </a:p>
        </p:txBody>
      </p:sp>
      <p:sp>
        <p:nvSpPr>
          <p:cNvPr id="9" name="Title 8"/>
          <p:cNvSpPr>
            <a:spLocks noGrp="1"/>
          </p:cNvSpPr>
          <p:nvPr>
            <p:ph type="title"/>
          </p:nvPr>
        </p:nvSpPr>
        <p:spPr/>
        <p:txBody>
          <a:bodyPr>
            <a:noAutofit/>
          </a:bodyPr>
          <a:lstStyle/>
          <a:p>
            <a:pPr algn="ctr"/>
            <a:r>
              <a:rPr lang="en-GB" sz="5400" b="1" dirty="0">
                <a:solidFill>
                  <a:schemeClr val="bg1"/>
                </a:solidFill>
                <a:latin typeface="Comic Sans MS" panose="030F0702030302020204" pitchFamily="66" charset="0"/>
              </a:rPr>
              <a:t>We are thinking about the Christian value of :</a:t>
            </a:r>
          </a:p>
        </p:txBody>
      </p:sp>
      <p:sp>
        <p:nvSpPr>
          <p:cNvPr id="4" name="TextBox 3"/>
          <p:cNvSpPr txBox="1"/>
          <p:nvPr/>
        </p:nvSpPr>
        <p:spPr>
          <a:xfrm>
            <a:off x="1274885" y="4044462"/>
            <a:ext cx="10078914" cy="369332"/>
          </a:xfrm>
          <a:prstGeom prst="rect">
            <a:avLst/>
          </a:prstGeom>
          <a:noFill/>
        </p:spPr>
        <p:txBody>
          <a:bodyPr wrap="square" rtlCol="0">
            <a:spAutoFit/>
          </a:bodyPr>
          <a:lstStyle/>
          <a:p>
            <a:r>
              <a:rPr lang="en-GB" dirty="0">
                <a:latin typeface="-apple-system"/>
              </a:rPr>
              <a:t>“Do not let your hearts be troubled. Trust in God; trust also in me.” – Jesus Christ</a:t>
            </a:r>
            <a:endParaRPr lang="en-GB" dirty="0"/>
          </a:p>
        </p:txBody>
      </p:sp>
      <p:sp>
        <p:nvSpPr>
          <p:cNvPr id="5" name="TextBox 4"/>
          <p:cNvSpPr txBox="1"/>
          <p:nvPr/>
        </p:nvSpPr>
        <p:spPr>
          <a:xfrm>
            <a:off x="1389185" y="4739054"/>
            <a:ext cx="8625253" cy="646331"/>
          </a:xfrm>
          <a:prstGeom prst="rect">
            <a:avLst/>
          </a:prstGeom>
          <a:noFill/>
        </p:spPr>
        <p:txBody>
          <a:bodyPr wrap="square" rtlCol="0">
            <a:spAutoFit/>
          </a:bodyPr>
          <a:lstStyle/>
          <a:p>
            <a:r>
              <a:rPr lang="en-GB" dirty="0" smtClean="0"/>
              <a:t>‘Whoever </a:t>
            </a:r>
            <a:r>
              <a:rPr lang="en-GB" dirty="0"/>
              <a:t>is careless with the truth in small matters cannot be trusted with important </a:t>
            </a:r>
            <a:r>
              <a:rPr lang="en-GB" dirty="0" smtClean="0"/>
              <a:t>matters’.</a:t>
            </a:r>
            <a:r>
              <a:rPr lang="en-GB" dirty="0"/>
              <a:t> Albert </a:t>
            </a:r>
            <a:r>
              <a:rPr lang="en-GB" dirty="0" smtClean="0"/>
              <a:t>Einstein</a:t>
            </a:r>
            <a:endParaRPr lang="en-GB" dirty="0"/>
          </a:p>
        </p:txBody>
      </p:sp>
    </p:spTree>
    <p:extLst>
      <p:ext uri="{BB962C8B-B14F-4D97-AF65-F5344CB8AC3E}">
        <p14:creationId xmlns:p14="http://schemas.microsoft.com/office/powerpoint/2010/main" val="2128383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838200" y="1885882"/>
            <a:ext cx="10515599" cy="1862048"/>
          </a:xfrm>
          <a:prstGeom prst="rect">
            <a:avLst/>
          </a:prstGeom>
          <a:noFill/>
        </p:spPr>
        <p:txBody>
          <a:bodyPr wrap="square" lIns="91440" tIns="45720" rIns="91440" bIns="45720">
            <a:spAutoFit/>
          </a:bodyPr>
          <a:lstStyle/>
          <a:p>
            <a:pPr algn="ctr"/>
            <a:r>
              <a:rPr lang="en-US" sz="11500" dirty="0" smtClean="0">
                <a:ln w="0"/>
                <a:solidFill>
                  <a:schemeClr val="bg1"/>
                </a:solidFill>
                <a:effectLst>
                  <a:outerShdw blurRad="38100" dist="19050" dir="2700000" algn="tl" rotWithShape="0">
                    <a:schemeClr val="dk1">
                      <a:alpha val="40000"/>
                    </a:schemeClr>
                  </a:outerShdw>
                </a:effectLst>
              </a:rPr>
              <a:t>Generosity</a:t>
            </a:r>
            <a:endParaRPr lang="en-US" sz="11500" dirty="0">
              <a:ln w="0"/>
              <a:solidFill>
                <a:schemeClr val="bg1"/>
              </a:solidFill>
              <a:effectLst>
                <a:outerShdw blurRad="38100" dist="19050" dir="2700000" algn="tl" rotWithShape="0">
                  <a:schemeClr val="dk1">
                    <a:alpha val="40000"/>
                  </a:schemeClr>
                </a:outerShdw>
              </a:effectLst>
            </a:endParaRPr>
          </a:p>
        </p:txBody>
      </p:sp>
      <p:sp>
        <p:nvSpPr>
          <p:cNvPr id="9" name="Title 8"/>
          <p:cNvSpPr>
            <a:spLocks noGrp="1"/>
          </p:cNvSpPr>
          <p:nvPr>
            <p:ph type="title"/>
          </p:nvPr>
        </p:nvSpPr>
        <p:spPr/>
        <p:txBody>
          <a:bodyPr>
            <a:noAutofit/>
          </a:bodyPr>
          <a:lstStyle/>
          <a:p>
            <a:pPr algn="ctr"/>
            <a:r>
              <a:rPr lang="en-GB" sz="5400" b="1" dirty="0">
                <a:solidFill>
                  <a:schemeClr val="bg1"/>
                </a:solidFill>
                <a:latin typeface="Comic Sans MS" panose="030F0702030302020204" pitchFamily="66" charset="0"/>
              </a:rPr>
              <a:t>We are thinking about the Christian value of :</a:t>
            </a:r>
          </a:p>
        </p:txBody>
      </p:sp>
      <p:sp>
        <p:nvSpPr>
          <p:cNvPr id="4" name="TextBox 3"/>
          <p:cNvSpPr txBox="1"/>
          <p:nvPr/>
        </p:nvSpPr>
        <p:spPr>
          <a:xfrm>
            <a:off x="838200" y="3886200"/>
            <a:ext cx="10108223" cy="923330"/>
          </a:xfrm>
          <a:prstGeom prst="rect">
            <a:avLst/>
          </a:prstGeom>
          <a:noFill/>
        </p:spPr>
        <p:txBody>
          <a:bodyPr wrap="square" rtlCol="0">
            <a:spAutoFit/>
          </a:bodyPr>
          <a:lstStyle/>
          <a:p>
            <a:pPr fontAlgn="base"/>
            <a:r>
              <a:rPr lang="en-GB" dirty="0"/>
              <a:t>"Generosity is the most natural outward expression of an inner attitude of compassion and loving-kindness."</a:t>
            </a:r>
          </a:p>
          <a:p>
            <a:pPr fontAlgn="base"/>
            <a:r>
              <a:rPr lang="en-GB" dirty="0"/>
              <a:t>- Dalai Lama</a:t>
            </a:r>
          </a:p>
        </p:txBody>
      </p:sp>
      <p:sp>
        <p:nvSpPr>
          <p:cNvPr id="5" name="TextBox 4"/>
          <p:cNvSpPr txBox="1"/>
          <p:nvPr/>
        </p:nvSpPr>
        <p:spPr>
          <a:xfrm>
            <a:off x="949569" y="5231423"/>
            <a:ext cx="9214339" cy="646331"/>
          </a:xfrm>
          <a:prstGeom prst="rect">
            <a:avLst/>
          </a:prstGeom>
          <a:noFill/>
        </p:spPr>
        <p:txBody>
          <a:bodyPr wrap="square" rtlCol="0">
            <a:spAutoFit/>
          </a:bodyPr>
          <a:lstStyle/>
          <a:p>
            <a:r>
              <a:rPr lang="en-GB" dirty="0"/>
              <a:t>“That's what I consider true generosity: You give your all and yet you always feel as if it costs you nothing.” </a:t>
            </a:r>
            <a:r>
              <a:rPr lang="en-GB" i="1" dirty="0"/>
              <a:t>—Simone de Beauvoir</a:t>
            </a:r>
            <a:endParaRPr lang="en-GB" dirty="0"/>
          </a:p>
        </p:txBody>
      </p:sp>
    </p:spTree>
    <p:extLst>
      <p:ext uri="{BB962C8B-B14F-4D97-AF65-F5344CB8AC3E}">
        <p14:creationId xmlns:p14="http://schemas.microsoft.com/office/powerpoint/2010/main" val="3235686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1677"/>
          </a:xfrm>
          <a:prstGeom prst="rect">
            <a:avLst/>
          </a:prstGeom>
        </p:spPr>
      </p:pic>
      <p:sp>
        <p:nvSpPr>
          <p:cNvPr id="3" name="Rectangle 2"/>
          <p:cNvSpPr/>
          <p:nvPr/>
        </p:nvSpPr>
        <p:spPr>
          <a:xfrm>
            <a:off x="838200" y="1885882"/>
            <a:ext cx="10515599" cy="3631763"/>
          </a:xfrm>
          <a:prstGeom prst="rect">
            <a:avLst/>
          </a:prstGeom>
          <a:noFill/>
        </p:spPr>
        <p:txBody>
          <a:bodyPr wrap="square" lIns="91440" tIns="45720" rIns="91440" bIns="45720">
            <a:spAutoFit/>
          </a:bodyPr>
          <a:lstStyle/>
          <a:p>
            <a:pPr algn="ctr"/>
            <a:r>
              <a:rPr lang="en-US" sz="11500" dirty="0" smtClean="0">
                <a:ln w="0"/>
                <a:solidFill>
                  <a:schemeClr val="bg1"/>
                </a:solidFill>
                <a:effectLst>
                  <a:outerShdw blurRad="38100" dist="19050" dir="2700000" algn="tl" rotWithShape="0">
                    <a:schemeClr val="dk1">
                      <a:alpha val="40000"/>
                    </a:schemeClr>
                  </a:outerShdw>
                </a:effectLst>
              </a:rPr>
              <a:t>Respect and Reverence</a:t>
            </a:r>
          </a:p>
        </p:txBody>
      </p:sp>
      <p:sp>
        <p:nvSpPr>
          <p:cNvPr id="9" name="Title 8"/>
          <p:cNvSpPr>
            <a:spLocks noGrp="1"/>
          </p:cNvSpPr>
          <p:nvPr>
            <p:ph type="title"/>
          </p:nvPr>
        </p:nvSpPr>
        <p:spPr/>
        <p:txBody>
          <a:bodyPr>
            <a:noAutofit/>
          </a:bodyPr>
          <a:lstStyle/>
          <a:p>
            <a:pPr algn="ctr"/>
            <a:r>
              <a:rPr lang="en-GB" sz="5400" b="1" dirty="0">
                <a:solidFill>
                  <a:schemeClr val="bg1"/>
                </a:solidFill>
                <a:latin typeface="Comic Sans MS" panose="030F0702030302020204" pitchFamily="66" charset="0"/>
              </a:rPr>
              <a:t>We are thinking about the Christian value of :</a:t>
            </a:r>
          </a:p>
        </p:txBody>
      </p:sp>
      <p:sp>
        <p:nvSpPr>
          <p:cNvPr id="4" name="TextBox 3"/>
          <p:cNvSpPr txBox="1"/>
          <p:nvPr/>
        </p:nvSpPr>
        <p:spPr>
          <a:xfrm>
            <a:off x="1292469" y="5213838"/>
            <a:ext cx="10506808" cy="1477328"/>
          </a:xfrm>
          <a:prstGeom prst="rect">
            <a:avLst/>
          </a:prstGeom>
          <a:noFill/>
        </p:spPr>
        <p:txBody>
          <a:bodyPr wrap="square" rtlCol="0">
            <a:spAutoFit/>
          </a:bodyPr>
          <a:lstStyle/>
          <a:p>
            <a:r>
              <a:rPr lang="en-GB" dirty="0" smtClean="0">
                <a:solidFill>
                  <a:schemeClr val="bg1"/>
                </a:solidFill>
              </a:rPr>
              <a:t>‘Even </a:t>
            </a:r>
            <a:r>
              <a:rPr lang="en-GB" dirty="0">
                <a:solidFill>
                  <a:schemeClr val="bg1"/>
                </a:solidFill>
              </a:rPr>
              <a:t>the weakest and most vulnerable, the sick, the old, the unborn and the poor, are masterpieces of God's creation, made in his own image, destined to live for ever, and deserving of the utmost reverence and respect</a:t>
            </a:r>
            <a:r>
              <a:rPr lang="en-GB" dirty="0" smtClean="0">
                <a:solidFill>
                  <a:schemeClr val="bg1"/>
                </a:solidFill>
              </a:rPr>
              <a:t>.’</a:t>
            </a:r>
            <a:endParaRPr lang="en-GB" dirty="0">
              <a:solidFill>
                <a:schemeClr val="bg1"/>
              </a:solidFill>
            </a:endParaRPr>
          </a:p>
          <a:p>
            <a:r>
              <a:rPr lang="en-GB" dirty="0">
                <a:solidFill>
                  <a:schemeClr val="bg1"/>
                </a:solidFill>
              </a:rPr>
              <a:t>Pope </a:t>
            </a:r>
            <a:r>
              <a:rPr lang="en-GB" dirty="0" smtClean="0">
                <a:solidFill>
                  <a:schemeClr val="bg1"/>
                </a:solidFill>
              </a:rPr>
              <a:t>Francis</a:t>
            </a:r>
          </a:p>
          <a:p>
            <a:endParaRPr lang="en-GB" dirty="0">
              <a:solidFill>
                <a:schemeClr val="bg1"/>
              </a:solidFill>
            </a:endParaRPr>
          </a:p>
          <a:p>
            <a:endParaRPr lang="en-GB" dirty="0">
              <a:solidFill>
                <a:schemeClr val="bg1"/>
              </a:solidFill>
            </a:endParaRPr>
          </a:p>
        </p:txBody>
      </p:sp>
      <p:sp>
        <p:nvSpPr>
          <p:cNvPr id="5" name="TextBox 4"/>
          <p:cNvSpPr txBox="1"/>
          <p:nvPr/>
        </p:nvSpPr>
        <p:spPr>
          <a:xfrm>
            <a:off x="1266092" y="6217424"/>
            <a:ext cx="10061330" cy="369332"/>
          </a:xfrm>
          <a:prstGeom prst="rect">
            <a:avLst/>
          </a:prstGeom>
          <a:noFill/>
        </p:spPr>
        <p:txBody>
          <a:bodyPr wrap="square" rtlCol="0">
            <a:spAutoFit/>
          </a:bodyPr>
          <a:lstStyle/>
          <a:p>
            <a:r>
              <a:rPr lang="en-GB" dirty="0" smtClean="0">
                <a:solidFill>
                  <a:schemeClr val="bg1"/>
                </a:solidFill>
              </a:rPr>
              <a:t>‘I </a:t>
            </a:r>
            <a:r>
              <a:rPr lang="en-GB" dirty="0">
                <a:solidFill>
                  <a:schemeClr val="bg1"/>
                </a:solidFill>
              </a:rPr>
              <a:t>love making new friends and I respect people for a lot of different </a:t>
            </a:r>
            <a:r>
              <a:rPr lang="en-GB" dirty="0" smtClean="0">
                <a:solidFill>
                  <a:schemeClr val="bg1"/>
                </a:solidFill>
              </a:rPr>
              <a:t>reasons.’ Taylor </a:t>
            </a:r>
            <a:r>
              <a:rPr lang="en-GB" dirty="0">
                <a:solidFill>
                  <a:schemeClr val="bg1"/>
                </a:solidFill>
              </a:rPr>
              <a:t>Swift</a:t>
            </a:r>
          </a:p>
        </p:txBody>
      </p:sp>
    </p:spTree>
    <p:extLst>
      <p:ext uri="{BB962C8B-B14F-4D97-AF65-F5344CB8AC3E}">
        <p14:creationId xmlns:p14="http://schemas.microsoft.com/office/powerpoint/2010/main" val="25076555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1677"/>
          </a:xfrm>
          <a:prstGeom prst="rect">
            <a:avLst/>
          </a:prstGeom>
        </p:spPr>
      </p:pic>
      <p:sp>
        <p:nvSpPr>
          <p:cNvPr id="3" name="Rectangle 2"/>
          <p:cNvSpPr/>
          <p:nvPr/>
        </p:nvSpPr>
        <p:spPr>
          <a:xfrm>
            <a:off x="838200" y="1885882"/>
            <a:ext cx="10515599" cy="1862048"/>
          </a:xfrm>
          <a:prstGeom prst="rect">
            <a:avLst/>
          </a:prstGeom>
          <a:noFill/>
        </p:spPr>
        <p:txBody>
          <a:bodyPr wrap="square" lIns="91440" tIns="45720" rIns="91440" bIns="45720">
            <a:spAutoFit/>
          </a:bodyPr>
          <a:lstStyle/>
          <a:p>
            <a:pPr algn="ctr"/>
            <a:r>
              <a:rPr lang="en-US" sz="11500" dirty="0" smtClean="0">
                <a:ln w="0"/>
                <a:solidFill>
                  <a:schemeClr val="bg1"/>
                </a:solidFill>
                <a:effectLst>
                  <a:outerShdw blurRad="38100" dist="19050" dir="2700000" algn="tl" rotWithShape="0">
                    <a:schemeClr val="dk1">
                      <a:alpha val="40000"/>
                    </a:schemeClr>
                  </a:outerShdw>
                </a:effectLst>
              </a:rPr>
              <a:t>Wisdom</a:t>
            </a:r>
            <a:endParaRPr lang="en-US" sz="11500" dirty="0">
              <a:ln w="0"/>
              <a:solidFill>
                <a:schemeClr val="bg1"/>
              </a:solidFill>
              <a:effectLst>
                <a:outerShdw blurRad="38100" dist="19050" dir="2700000" algn="tl" rotWithShape="0">
                  <a:schemeClr val="dk1">
                    <a:alpha val="40000"/>
                  </a:schemeClr>
                </a:outerShdw>
              </a:effectLst>
            </a:endParaRPr>
          </a:p>
        </p:txBody>
      </p:sp>
      <p:sp>
        <p:nvSpPr>
          <p:cNvPr id="9" name="Title 8"/>
          <p:cNvSpPr>
            <a:spLocks noGrp="1"/>
          </p:cNvSpPr>
          <p:nvPr>
            <p:ph type="title"/>
          </p:nvPr>
        </p:nvSpPr>
        <p:spPr/>
        <p:txBody>
          <a:bodyPr>
            <a:noAutofit/>
          </a:bodyPr>
          <a:lstStyle/>
          <a:p>
            <a:pPr algn="ctr"/>
            <a:r>
              <a:rPr lang="en-GB" sz="5400" b="1" dirty="0">
                <a:solidFill>
                  <a:schemeClr val="bg1"/>
                </a:solidFill>
                <a:latin typeface="Comic Sans MS" panose="030F0702030302020204" pitchFamily="66" charset="0"/>
              </a:rPr>
              <a:t>We are thinking about the Christian value of :</a:t>
            </a:r>
          </a:p>
        </p:txBody>
      </p:sp>
      <p:sp>
        <p:nvSpPr>
          <p:cNvPr id="4" name="TextBox 3"/>
          <p:cNvSpPr txBox="1"/>
          <p:nvPr/>
        </p:nvSpPr>
        <p:spPr>
          <a:xfrm>
            <a:off x="473318" y="4376473"/>
            <a:ext cx="11245361" cy="923330"/>
          </a:xfrm>
          <a:prstGeom prst="rect">
            <a:avLst/>
          </a:prstGeom>
          <a:noFill/>
        </p:spPr>
        <p:txBody>
          <a:bodyPr wrap="square" rtlCol="0">
            <a:spAutoFit/>
          </a:bodyPr>
          <a:lstStyle/>
          <a:p>
            <a:r>
              <a:rPr lang="en-GB" dirty="0" smtClean="0">
                <a:solidFill>
                  <a:schemeClr val="bg1"/>
                </a:solidFill>
              </a:rPr>
              <a:t>‘Who </a:t>
            </a:r>
            <a:r>
              <a:rPr lang="en-GB" dirty="0">
                <a:solidFill>
                  <a:schemeClr val="bg1"/>
                </a:solidFill>
              </a:rPr>
              <a:t>is wise and understanding among you? Let them show it by their good life, by deeds done in the humility that comes from wisdom</a:t>
            </a:r>
            <a:r>
              <a:rPr lang="en-GB" dirty="0" smtClean="0">
                <a:solidFill>
                  <a:schemeClr val="bg1"/>
                </a:solidFill>
              </a:rPr>
              <a:t>.’ </a:t>
            </a:r>
            <a:r>
              <a:rPr lang="en-GB" dirty="0">
                <a:solidFill>
                  <a:schemeClr val="bg1"/>
                </a:solidFill>
              </a:rPr>
              <a:t>James 3:13</a:t>
            </a:r>
          </a:p>
          <a:p>
            <a:endParaRPr lang="en-GB" dirty="0">
              <a:solidFill>
                <a:schemeClr val="bg1"/>
              </a:solidFill>
            </a:endParaRPr>
          </a:p>
        </p:txBody>
      </p:sp>
      <p:sp>
        <p:nvSpPr>
          <p:cNvPr id="5" name="TextBox 4"/>
          <p:cNvSpPr txBox="1"/>
          <p:nvPr/>
        </p:nvSpPr>
        <p:spPr>
          <a:xfrm>
            <a:off x="1688123" y="5106243"/>
            <a:ext cx="11129594" cy="646331"/>
          </a:xfrm>
          <a:prstGeom prst="rect">
            <a:avLst/>
          </a:prstGeom>
          <a:noFill/>
        </p:spPr>
        <p:txBody>
          <a:bodyPr wrap="square" rtlCol="0">
            <a:spAutoFit/>
          </a:bodyPr>
          <a:lstStyle/>
          <a:p>
            <a:r>
              <a:rPr lang="en-GB" dirty="0">
                <a:solidFill>
                  <a:schemeClr val="bg1"/>
                </a:solidFill>
              </a:rPr>
              <a:t>“Don't Gain The World &amp; Lose Your Soul, Wisdom Is Better Than Silver Or Gold.”</a:t>
            </a:r>
          </a:p>
          <a:p>
            <a:r>
              <a:rPr lang="en-GB" dirty="0">
                <a:solidFill>
                  <a:schemeClr val="bg1"/>
                </a:solidFill>
              </a:rPr>
              <a:t>― Bob Marley</a:t>
            </a:r>
          </a:p>
        </p:txBody>
      </p:sp>
    </p:spTree>
    <p:extLst>
      <p:ext uri="{BB962C8B-B14F-4D97-AF65-F5344CB8AC3E}">
        <p14:creationId xmlns:p14="http://schemas.microsoft.com/office/powerpoint/2010/main" val="29945586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680</TotalTime>
  <Words>411</Words>
  <Application>Microsoft Office PowerPoint</Application>
  <PresentationFormat>Widescreen</PresentationFormat>
  <Paragraphs>29</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-apple-system</vt:lpstr>
      <vt:lpstr>Arial</vt:lpstr>
      <vt:lpstr>Calibri</vt:lpstr>
      <vt:lpstr>Calibri Light</vt:lpstr>
      <vt:lpstr>Comic Sans MS</vt:lpstr>
      <vt:lpstr>Office Theme</vt:lpstr>
      <vt:lpstr>Our Christian Values</vt:lpstr>
      <vt:lpstr>We are thinking about the Christian value of :</vt:lpstr>
      <vt:lpstr>We are thinking about the Christian value of :</vt:lpstr>
      <vt:lpstr>We are thinking about the Christian value of :</vt:lpstr>
      <vt:lpstr>We are thinking about the Christian value of :</vt:lpstr>
      <vt:lpstr>We are thinking about the Christian value of :</vt:lpstr>
      <vt:lpstr>We are thinking about the Christian value of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Thoughts For The Week</dc:title>
  <dc:creator>Charlie Jooste</dc:creator>
  <cp:lastModifiedBy>Emma Saunders</cp:lastModifiedBy>
  <cp:revision>44</cp:revision>
  <cp:lastPrinted>2021-09-09T15:28:15Z</cp:lastPrinted>
  <dcterms:created xsi:type="dcterms:W3CDTF">2019-01-31T11:43:11Z</dcterms:created>
  <dcterms:modified xsi:type="dcterms:W3CDTF">2021-09-17T08:47:58Z</dcterms:modified>
</cp:coreProperties>
</file>