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3" r:id="rId3"/>
    <p:sldId id="281" r:id="rId4"/>
    <p:sldId id="278" r:id="rId5"/>
    <p:sldId id="279" r:id="rId6"/>
    <p:sldId id="280" r:id="rId7"/>
    <p:sldId id="282" r:id="rId8"/>
    <p:sldId id="275" r:id="rId9"/>
    <p:sldId id="276" r:id="rId10"/>
    <p:sldId id="264" r:id="rId11"/>
    <p:sldId id="257" r:id="rId12"/>
    <p:sldId id="272" r:id="rId13"/>
    <p:sldId id="284" r:id="rId14"/>
    <p:sldId id="285" r:id="rId15"/>
    <p:sldId id="286" r:id="rId16"/>
    <p:sldId id="287" r:id="rId17"/>
    <p:sldId id="288"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66D99DE-D6A9-425C-8875-B6CC0F3A9C88}" type="datetimeFigureOut">
              <a:rPr lang="en-GB" smtClean="0"/>
              <a:t>19/09/2017</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8D5587E-49BD-46D8-83EF-0CC2648829EC}"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66D99DE-D6A9-425C-8875-B6CC0F3A9C88}" type="datetimeFigureOut">
              <a:rPr lang="en-GB" smtClean="0"/>
              <a:t>19/09/2017</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8D5587E-49BD-46D8-83EF-0CC2648829EC}"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66D99DE-D6A9-425C-8875-B6CC0F3A9C88}" type="datetimeFigureOut">
              <a:rPr lang="en-GB" smtClean="0"/>
              <a:t>19/09/2017</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8D5587E-49BD-46D8-83EF-0CC2648829EC}"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66D99DE-D6A9-425C-8875-B6CC0F3A9C88}" type="datetimeFigureOut">
              <a:rPr lang="en-GB" smtClean="0"/>
              <a:t>19/09/2017</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8D5587E-49BD-46D8-83EF-0CC2648829EC}"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66D99DE-D6A9-425C-8875-B6CC0F3A9C88}" type="datetimeFigureOut">
              <a:rPr lang="en-GB" smtClean="0"/>
              <a:t>19/09/2017</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8D5587E-49BD-46D8-83EF-0CC2648829EC}"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66D99DE-D6A9-425C-8875-B6CC0F3A9C88}" type="datetimeFigureOut">
              <a:rPr lang="en-GB" smtClean="0"/>
              <a:t>19/09/2017</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D8D5587E-49BD-46D8-83EF-0CC2648829EC}"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66D99DE-D6A9-425C-8875-B6CC0F3A9C88}" type="datetimeFigureOut">
              <a:rPr lang="en-GB" smtClean="0"/>
              <a:t>19/09/2017</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D8D5587E-49BD-46D8-83EF-0CC2648829EC}"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66D99DE-D6A9-425C-8875-B6CC0F3A9C88}" type="datetimeFigureOut">
              <a:rPr lang="en-GB" smtClean="0"/>
              <a:t>19/09/2017</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D8D5587E-49BD-46D8-83EF-0CC2648829EC}"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66D99DE-D6A9-425C-8875-B6CC0F3A9C88}" type="datetimeFigureOut">
              <a:rPr lang="en-GB" smtClean="0"/>
              <a:t>19/09/2017</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D8D5587E-49BD-46D8-83EF-0CC2648829EC}"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66D99DE-D6A9-425C-8875-B6CC0F3A9C88}" type="datetimeFigureOut">
              <a:rPr lang="en-GB" smtClean="0"/>
              <a:t>19/09/2017</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D8D5587E-49BD-46D8-83EF-0CC2648829EC}"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66D99DE-D6A9-425C-8875-B6CC0F3A9C88}" type="datetimeFigureOut">
              <a:rPr lang="en-GB" smtClean="0"/>
              <a:t>19/09/2017</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8D5587E-49BD-46D8-83EF-0CC2648829EC}"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66D99DE-D6A9-425C-8875-B6CC0F3A9C88}" type="datetimeFigureOut">
              <a:rPr lang="en-GB" smtClean="0"/>
              <a:t>19/09/2017</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8D5587E-49BD-46D8-83EF-0CC2648829EC}"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GB" b="0" dirty="0" smtClean="0">
                <a:effectLst/>
              </a:rPr>
              <a:t>Curriculum &amp; Assessment of Children’s Learning</a:t>
            </a:r>
            <a:endParaRPr lang="en-GB" b="0" dirty="0">
              <a:effectLst/>
            </a:endParaRPr>
          </a:p>
        </p:txBody>
      </p:sp>
      <p:sp>
        <p:nvSpPr>
          <p:cNvPr id="3" name="Subtitle 2"/>
          <p:cNvSpPr>
            <a:spLocks noGrp="1"/>
          </p:cNvSpPr>
          <p:nvPr>
            <p:ph type="subTitle" idx="1"/>
          </p:nvPr>
        </p:nvSpPr>
        <p:spPr/>
        <p:txBody>
          <a:bodyPr/>
          <a:lstStyle/>
          <a:p>
            <a:pPr algn="ctr"/>
            <a:r>
              <a:rPr lang="en-GB" dirty="0" smtClean="0"/>
              <a:t>October 2016</a:t>
            </a:r>
            <a:endParaRPr lang="en-GB" dirty="0"/>
          </a:p>
        </p:txBody>
      </p:sp>
    </p:spTree>
    <p:extLst>
      <p:ext uri="{BB962C8B-B14F-4D97-AF65-F5344CB8AC3E}">
        <p14:creationId xmlns:p14="http://schemas.microsoft.com/office/powerpoint/2010/main" val="2339901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GB" dirty="0" smtClean="0"/>
          </a:p>
          <a:p>
            <a:r>
              <a:rPr lang="en-GB" sz="2800" dirty="0"/>
              <a:t>The last time education changed assessment system was with the introduction of Levels in 1995. This took </a:t>
            </a:r>
            <a:r>
              <a:rPr lang="en-GB" sz="2800" i="1" dirty="0"/>
              <a:t>YEARS</a:t>
            </a:r>
            <a:r>
              <a:rPr lang="en-GB" sz="2800" dirty="0"/>
              <a:t> to embed and evolve, let alone for parents (and Governors) to understand</a:t>
            </a:r>
            <a:r>
              <a:rPr lang="en-GB" sz="2800" dirty="0">
                <a:solidFill>
                  <a:srgbClr val="00B050"/>
                </a:solidFill>
              </a:rPr>
              <a:t>!</a:t>
            </a:r>
          </a:p>
          <a:p>
            <a:endParaRPr lang="en-GB" sz="1400" dirty="0">
              <a:solidFill>
                <a:srgbClr val="00B050"/>
              </a:solidFill>
            </a:endParaRPr>
          </a:p>
          <a:p>
            <a:r>
              <a:rPr lang="en-GB" sz="2800" dirty="0"/>
              <a:t>We </a:t>
            </a:r>
            <a:r>
              <a:rPr lang="en-GB" sz="2800" dirty="0" smtClean="0"/>
              <a:t>have been trying </a:t>
            </a:r>
            <a:r>
              <a:rPr lang="en-GB" sz="2800" dirty="0"/>
              <a:t>to implement a complete change to the school’s National Curriculum content </a:t>
            </a:r>
            <a:r>
              <a:rPr lang="en-GB" sz="2800" u="sng" dirty="0"/>
              <a:t>AND</a:t>
            </a:r>
            <a:r>
              <a:rPr lang="en-GB" sz="2800" dirty="0"/>
              <a:t> assessment system in just </a:t>
            </a:r>
            <a:r>
              <a:rPr lang="en-GB" sz="2800" u="sng" dirty="0"/>
              <a:t>ONE</a:t>
            </a:r>
            <a:r>
              <a:rPr lang="en-GB" sz="2800" dirty="0"/>
              <a:t> year.</a:t>
            </a:r>
          </a:p>
          <a:p>
            <a:endParaRPr lang="en-GB" dirty="0"/>
          </a:p>
        </p:txBody>
      </p:sp>
      <p:sp>
        <p:nvSpPr>
          <p:cNvPr id="3" name="Title 2"/>
          <p:cNvSpPr>
            <a:spLocks noGrp="1"/>
          </p:cNvSpPr>
          <p:nvPr>
            <p:ph type="title"/>
          </p:nvPr>
        </p:nvSpPr>
        <p:spPr/>
        <p:txBody>
          <a:bodyPr/>
          <a:lstStyle/>
          <a:p>
            <a:pPr algn="ctr"/>
            <a:r>
              <a:rPr lang="en-GB" dirty="0"/>
              <a:t>The Challenge </a:t>
            </a:r>
            <a:r>
              <a:rPr lang="en-GB" dirty="0" smtClean="0"/>
              <a:t>for Holy Trinity</a:t>
            </a:r>
            <a:endParaRPr lang="en-GB" dirty="0"/>
          </a:p>
        </p:txBody>
      </p:sp>
    </p:spTree>
    <p:extLst>
      <p:ext uri="{BB962C8B-B14F-4D97-AF65-F5344CB8AC3E}">
        <p14:creationId xmlns:p14="http://schemas.microsoft.com/office/powerpoint/2010/main" val="8936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2400" dirty="0"/>
              <a:t>We </a:t>
            </a:r>
            <a:r>
              <a:rPr lang="en-GB" sz="2400" dirty="0" smtClean="0"/>
              <a:t>want </a:t>
            </a:r>
            <a:r>
              <a:rPr lang="en-GB" sz="2400" dirty="0"/>
              <a:t>to use a formative (day-to-day) assessment system that could track all the new curriculum content, measure progress and easily find the gaps. It also needed to be something teachers, parents, governors and Ofsted could all easily use and understand</a:t>
            </a:r>
            <a:r>
              <a:rPr lang="en-GB" sz="2400" dirty="0" smtClean="0"/>
              <a:t>. Over 4,000 other</a:t>
            </a:r>
          </a:p>
          <a:p>
            <a:pPr marL="109728" indent="0">
              <a:buNone/>
            </a:pPr>
            <a:r>
              <a:rPr lang="en-GB" sz="2400" dirty="0" smtClean="0"/>
              <a:t>  schools also use Target Tracker.</a:t>
            </a:r>
          </a:p>
          <a:p>
            <a:endParaRPr lang="en-GB" sz="2400" dirty="0"/>
          </a:p>
          <a:p>
            <a:endParaRPr lang="en-GB" sz="2400" dirty="0"/>
          </a:p>
        </p:txBody>
      </p:sp>
      <p:sp>
        <p:nvSpPr>
          <p:cNvPr id="3" name="Title 2"/>
          <p:cNvSpPr>
            <a:spLocks noGrp="1"/>
          </p:cNvSpPr>
          <p:nvPr>
            <p:ph type="title"/>
          </p:nvPr>
        </p:nvSpPr>
        <p:spPr/>
        <p:txBody>
          <a:bodyPr>
            <a:normAutofit fontScale="90000"/>
          </a:bodyPr>
          <a:lstStyle/>
          <a:p>
            <a:r>
              <a:rPr lang="en-GB" dirty="0" smtClean="0"/>
              <a:t> Holy Trinity’s New </a:t>
            </a:r>
            <a:r>
              <a:rPr lang="en-GB" dirty="0"/>
              <a:t>Assessment </a:t>
            </a:r>
            <a:r>
              <a:rPr lang="en-GB" dirty="0" smtClean="0"/>
              <a:t>   System</a:t>
            </a:r>
            <a:endParaRPr lang="en-GB" dirty="0"/>
          </a:p>
        </p:txBody>
      </p:sp>
      <p:pic>
        <p:nvPicPr>
          <p:cNvPr id="4" name="Picture 2" descr="I:\TARGET TRACKER\tt_logo_new_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7039" y="4149080"/>
            <a:ext cx="8825040" cy="1974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4413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sz="2800" dirty="0"/>
              <a:t>There are 100s of new curriculum statements for each child to achieve year-by-year.</a:t>
            </a:r>
          </a:p>
          <a:p>
            <a:endParaRPr lang="en-GB" sz="1200" dirty="0">
              <a:solidFill>
                <a:srgbClr val="0070C0"/>
              </a:solidFill>
            </a:endParaRPr>
          </a:p>
          <a:p>
            <a:r>
              <a:rPr lang="en-GB" sz="2800" dirty="0"/>
              <a:t>Target Tracker allows staff to teach to these statements, then quickly assess how well a pupil has understood the skill – whether they are still </a:t>
            </a:r>
            <a:r>
              <a:rPr lang="en-GB" sz="2800" dirty="0">
                <a:solidFill>
                  <a:srgbClr val="0070C0"/>
                </a:solidFill>
              </a:rPr>
              <a:t>‘</a:t>
            </a:r>
            <a:r>
              <a:rPr lang="en-GB" sz="2800" dirty="0">
                <a:solidFill>
                  <a:srgbClr val="FF0000"/>
                </a:solidFill>
              </a:rPr>
              <a:t>working towards</a:t>
            </a:r>
            <a:r>
              <a:rPr lang="en-GB" sz="2800" dirty="0">
                <a:solidFill>
                  <a:srgbClr val="0070C0"/>
                </a:solidFill>
              </a:rPr>
              <a:t>’ </a:t>
            </a:r>
            <a:r>
              <a:rPr lang="en-GB" sz="2800" dirty="0"/>
              <a:t>(need reinforcement),</a:t>
            </a:r>
            <a:r>
              <a:rPr lang="en-GB" sz="2800" dirty="0">
                <a:solidFill>
                  <a:srgbClr val="0070C0"/>
                </a:solidFill>
              </a:rPr>
              <a:t> ‘</a:t>
            </a:r>
            <a:r>
              <a:rPr lang="en-GB" sz="2800" dirty="0">
                <a:solidFill>
                  <a:schemeClr val="accent1">
                    <a:lumMod val="75000"/>
                  </a:schemeClr>
                </a:solidFill>
              </a:rPr>
              <a:t>secure</a:t>
            </a:r>
            <a:r>
              <a:rPr lang="en-GB" sz="2800" dirty="0">
                <a:solidFill>
                  <a:srgbClr val="0070C0"/>
                </a:solidFill>
              </a:rPr>
              <a:t>’ </a:t>
            </a:r>
            <a:r>
              <a:rPr lang="en-GB" sz="2800" dirty="0"/>
              <a:t>(got it within lesson) or </a:t>
            </a:r>
            <a:r>
              <a:rPr lang="en-GB" sz="2800" dirty="0">
                <a:solidFill>
                  <a:srgbClr val="0070C0"/>
                </a:solidFill>
              </a:rPr>
              <a:t>‘</a:t>
            </a:r>
            <a:r>
              <a:rPr lang="en-GB" sz="2800" dirty="0">
                <a:solidFill>
                  <a:srgbClr val="FFC000"/>
                </a:solidFill>
              </a:rPr>
              <a:t>mastered</a:t>
            </a:r>
            <a:r>
              <a:rPr lang="en-GB" sz="2800" dirty="0">
                <a:solidFill>
                  <a:srgbClr val="0070C0"/>
                </a:solidFill>
              </a:rPr>
              <a:t>’ </a:t>
            </a:r>
            <a:r>
              <a:rPr lang="en-GB" sz="2800" dirty="0"/>
              <a:t>(can use skill in other subject areas)</a:t>
            </a:r>
          </a:p>
          <a:p>
            <a:endParaRPr lang="en-GB" dirty="0"/>
          </a:p>
        </p:txBody>
      </p:sp>
      <p:sp>
        <p:nvSpPr>
          <p:cNvPr id="3" name="Title 2"/>
          <p:cNvSpPr>
            <a:spLocks noGrp="1"/>
          </p:cNvSpPr>
          <p:nvPr>
            <p:ph type="title"/>
          </p:nvPr>
        </p:nvSpPr>
        <p:spPr/>
        <p:txBody>
          <a:bodyPr>
            <a:noAutofit/>
          </a:bodyPr>
          <a:lstStyle/>
          <a:p>
            <a:r>
              <a:rPr lang="en-GB" sz="2400" dirty="0">
                <a:solidFill>
                  <a:schemeClr val="tx1"/>
                </a:solidFill>
              </a:rPr>
              <a:t>So how does Target Tracker work in telling teachers and parents how a child is getting on in meeting ARE?</a:t>
            </a:r>
          </a:p>
        </p:txBody>
      </p:sp>
    </p:spTree>
    <p:extLst>
      <p:ext uri="{BB962C8B-B14F-4D97-AF65-F5344CB8AC3E}">
        <p14:creationId xmlns:p14="http://schemas.microsoft.com/office/powerpoint/2010/main" val="4257807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sz="4400" dirty="0" smtClean="0"/>
              <a:t> How </a:t>
            </a:r>
            <a:r>
              <a:rPr lang="en-GB" sz="4400" dirty="0"/>
              <a:t>does </a:t>
            </a:r>
            <a:r>
              <a:rPr lang="en-GB" sz="4400" dirty="0" smtClean="0"/>
              <a:t>Target Tracker work</a:t>
            </a:r>
            <a:r>
              <a:rPr lang="en-GB" sz="4400" dirty="0"/>
              <a:t>?</a:t>
            </a:r>
            <a:endParaRPr lang="en-GB" dirty="0"/>
          </a:p>
        </p:txBody>
      </p:sp>
      <p:pic>
        <p:nvPicPr>
          <p:cNvPr id="4" name="Content Placeholder 3"/>
          <p:cNvPicPr>
            <a:picLocks noGrp="1"/>
          </p:cNvPicPr>
          <p:nvPr>
            <p:ph idx="1"/>
          </p:nvPr>
        </p:nvPicPr>
        <p:blipFill rotWithShape="1">
          <a:blip r:embed="rId2">
            <a:extLst>
              <a:ext uri="{28A0092B-C50C-407E-A947-70E740481C1C}">
                <a14:useLocalDpi xmlns:a14="http://schemas.microsoft.com/office/drawing/2010/main" val="0"/>
              </a:ext>
            </a:extLst>
          </a:blip>
          <a:srcRect l="1504" r="33233" b="58540"/>
          <a:stretch/>
        </p:blipFill>
        <p:spPr bwMode="auto">
          <a:xfrm>
            <a:off x="395536" y="1196752"/>
            <a:ext cx="8229600" cy="336897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53640926-AAD7-44D8-BBD7-CCE9431645EC}">
              <a14:shadowObscured xmlns:a14="http://schemas.microsoft.com/office/drawing/2010/main"/>
            </a:ext>
          </a:extLst>
        </p:spPr>
      </p:pic>
      <p:cxnSp>
        <p:nvCxnSpPr>
          <p:cNvPr id="5" name="Straight Arrow Connector 4"/>
          <p:cNvCxnSpPr/>
          <p:nvPr/>
        </p:nvCxnSpPr>
        <p:spPr>
          <a:xfrm flipH="1" flipV="1">
            <a:off x="4716016" y="3573016"/>
            <a:ext cx="756084" cy="1815069"/>
          </a:xfrm>
          <a:prstGeom prst="straightConnector1">
            <a:avLst/>
          </a:prstGeom>
          <a:ln w="666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6012160" y="3573016"/>
            <a:ext cx="720080" cy="1819998"/>
          </a:xfrm>
          <a:prstGeom prst="straightConnector1">
            <a:avLst/>
          </a:prstGeom>
          <a:ln w="666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0746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sz="2800" b="1" dirty="0">
                <a:solidFill>
                  <a:srgbClr val="0070C0"/>
                </a:solidFill>
              </a:rPr>
              <a:t>As the hand-outs show, each year group (Band) and subject area has several dozen statements to teach and assess within the academic </a:t>
            </a:r>
            <a:r>
              <a:rPr lang="en-GB" sz="2800" b="1" dirty="0" smtClean="0">
                <a:solidFill>
                  <a:srgbClr val="0070C0"/>
                </a:solidFill>
              </a:rPr>
              <a:t>year</a:t>
            </a:r>
          </a:p>
          <a:p>
            <a:r>
              <a:rPr lang="en-GB" sz="2800" b="1" dirty="0">
                <a:solidFill>
                  <a:srgbClr val="0070C0"/>
                </a:solidFill>
              </a:rPr>
              <a:t>Teachers will carefully plan and teach each statement, then assess pupil understanding </a:t>
            </a:r>
          </a:p>
          <a:p>
            <a:r>
              <a:rPr lang="en-GB" sz="2800" b="1" dirty="0" smtClean="0">
                <a:solidFill>
                  <a:srgbClr val="FF0000"/>
                </a:solidFill>
              </a:rPr>
              <a:t>RED</a:t>
            </a:r>
            <a:r>
              <a:rPr lang="en-GB" sz="2800" dirty="0" smtClean="0">
                <a:solidFill>
                  <a:srgbClr val="FF0000"/>
                </a:solidFill>
              </a:rPr>
              <a:t> </a:t>
            </a:r>
            <a:r>
              <a:rPr lang="en-GB" sz="2800" dirty="0">
                <a:solidFill>
                  <a:srgbClr val="FF0000"/>
                </a:solidFill>
              </a:rPr>
              <a:t>means </a:t>
            </a:r>
            <a:r>
              <a:rPr lang="en-GB" sz="2800" b="1" dirty="0">
                <a:solidFill>
                  <a:srgbClr val="FF0000"/>
                </a:solidFill>
              </a:rPr>
              <a:t>‘working towards statement’</a:t>
            </a:r>
          </a:p>
          <a:p>
            <a:r>
              <a:rPr lang="en-GB" sz="2800" b="1" dirty="0">
                <a:solidFill>
                  <a:srgbClr val="0070C0"/>
                </a:solidFill>
              </a:rPr>
              <a:t>BLUE</a:t>
            </a:r>
            <a:r>
              <a:rPr lang="en-GB" sz="2800" dirty="0">
                <a:solidFill>
                  <a:srgbClr val="0070C0"/>
                </a:solidFill>
              </a:rPr>
              <a:t> </a:t>
            </a:r>
            <a:r>
              <a:rPr lang="en-GB" sz="2800" dirty="0" smtClean="0">
                <a:solidFill>
                  <a:srgbClr val="0070C0"/>
                </a:solidFill>
              </a:rPr>
              <a:t> </a:t>
            </a:r>
            <a:r>
              <a:rPr lang="en-GB" sz="2800" dirty="0">
                <a:solidFill>
                  <a:srgbClr val="0070C0"/>
                </a:solidFill>
              </a:rPr>
              <a:t>means </a:t>
            </a:r>
            <a:r>
              <a:rPr lang="en-GB" sz="2800" b="1" dirty="0">
                <a:solidFill>
                  <a:srgbClr val="0070C0"/>
                </a:solidFill>
              </a:rPr>
              <a:t>‘statements achieved’</a:t>
            </a:r>
          </a:p>
          <a:p>
            <a:r>
              <a:rPr lang="en-GB" sz="2800" b="1" dirty="0">
                <a:solidFill>
                  <a:srgbClr val="FFC000"/>
                </a:solidFill>
              </a:rPr>
              <a:t>GOLD </a:t>
            </a:r>
            <a:r>
              <a:rPr lang="en-GB" sz="2800" dirty="0" smtClean="0">
                <a:solidFill>
                  <a:srgbClr val="FFC000"/>
                </a:solidFill>
              </a:rPr>
              <a:t> </a:t>
            </a:r>
            <a:r>
              <a:rPr lang="en-GB" sz="2800" dirty="0">
                <a:solidFill>
                  <a:srgbClr val="FFC000"/>
                </a:solidFill>
              </a:rPr>
              <a:t>means </a:t>
            </a:r>
            <a:r>
              <a:rPr lang="en-GB" sz="2800" b="1" dirty="0">
                <a:solidFill>
                  <a:srgbClr val="FFC000"/>
                </a:solidFill>
              </a:rPr>
              <a:t>‘mastery</a:t>
            </a:r>
            <a:endParaRPr lang="en-GB" sz="2800" b="1" dirty="0">
              <a:solidFill>
                <a:srgbClr val="0070C0"/>
              </a:solidFill>
            </a:endParaRPr>
          </a:p>
        </p:txBody>
      </p:sp>
      <p:sp>
        <p:nvSpPr>
          <p:cNvPr id="3" name="Title 2"/>
          <p:cNvSpPr>
            <a:spLocks noGrp="1"/>
          </p:cNvSpPr>
          <p:nvPr>
            <p:ph type="title"/>
          </p:nvPr>
        </p:nvSpPr>
        <p:spPr/>
        <p:txBody>
          <a:bodyPr/>
          <a:lstStyle/>
          <a:p>
            <a:endParaRPr lang="en-GB" dirty="0"/>
          </a:p>
        </p:txBody>
      </p:sp>
    </p:spTree>
    <p:extLst>
      <p:ext uri="{BB962C8B-B14F-4D97-AF65-F5344CB8AC3E}">
        <p14:creationId xmlns:p14="http://schemas.microsoft.com/office/powerpoint/2010/main" val="21852750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GB"/>
          </a:p>
        </p:txBody>
      </p:sp>
      <p:pic>
        <p:nvPicPr>
          <p:cNvPr id="4" name="Content Placeholder 3"/>
          <p:cNvPicPr>
            <a:picLocks noGrp="1"/>
          </p:cNvPicPr>
          <p:nvPr>
            <p:ph idx="1"/>
          </p:nvPr>
        </p:nvPicPr>
        <p:blipFill rotWithShape="1">
          <a:blip r:embed="rId2">
            <a:extLst>
              <a:ext uri="{28A0092B-C50C-407E-A947-70E740481C1C}">
                <a14:useLocalDpi xmlns:a14="http://schemas.microsoft.com/office/drawing/2010/main" val="0"/>
              </a:ext>
            </a:extLst>
          </a:blip>
          <a:srcRect l="23494" r="14307" b="57941"/>
          <a:stretch/>
        </p:blipFill>
        <p:spPr bwMode="auto">
          <a:xfrm>
            <a:off x="525597" y="1916832"/>
            <a:ext cx="8092805" cy="3365637"/>
          </a:xfrm>
          <a:prstGeom prst="rect">
            <a:avLst/>
          </a:prstGeom>
          <a:ln w="38100" cap="sq" cmpd="sng" algn="ctr">
            <a:solidFill>
              <a:srgbClr val="000000"/>
            </a:solidFill>
            <a:prstDash val="solid"/>
            <a:miter lim="800000"/>
            <a:headEnd type="none" w="med" len="med"/>
            <a:tailEnd type="none" w="med" len="med"/>
          </a:ln>
          <a:effectLst>
            <a:outerShdw blurRad="50800" dist="38100" dir="2700000" algn="tl" rotWithShape="0">
              <a:srgbClr val="000000">
                <a:alpha val="43000"/>
              </a:srgb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1915009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sz="2800" dirty="0"/>
              <a:t>One of the most powerful aspects of Target Tracker is the </a:t>
            </a:r>
            <a:r>
              <a:rPr lang="en-GB" sz="2800" b="1" dirty="0"/>
              <a:t>GAP ANALYSIS </a:t>
            </a:r>
            <a:r>
              <a:rPr lang="en-GB" sz="2800" dirty="0"/>
              <a:t>tool.</a:t>
            </a:r>
          </a:p>
          <a:p>
            <a:endParaRPr lang="en-GB" sz="2000" b="1" dirty="0"/>
          </a:p>
          <a:p>
            <a:r>
              <a:rPr lang="en-GB" sz="2800" dirty="0"/>
              <a:t>This allows staff to identify curriculum statements that individuals or groups of pupils have not achieved or are still working towards</a:t>
            </a:r>
            <a:r>
              <a:rPr lang="en-GB" sz="2800" dirty="0" smtClean="0"/>
              <a:t>. It will also support More </a:t>
            </a:r>
            <a:r>
              <a:rPr lang="en-GB" sz="2800" dirty="0"/>
              <a:t>A</a:t>
            </a:r>
            <a:r>
              <a:rPr lang="en-GB" sz="2800" dirty="0" smtClean="0"/>
              <a:t>ble pupils, by demonstrating the need for extension and depth of the curriculum for a child.  </a:t>
            </a:r>
            <a:endParaRPr lang="en-GB" sz="2800" dirty="0"/>
          </a:p>
          <a:p>
            <a:endParaRPr lang="en-GB" sz="2000" dirty="0"/>
          </a:p>
          <a:p>
            <a:r>
              <a:rPr lang="en-GB" sz="2800" dirty="0"/>
              <a:t>This information will be used for planning lessons, organising intervention groups and setting up booster sessions</a:t>
            </a:r>
          </a:p>
        </p:txBody>
      </p:sp>
      <p:sp>
        <p:nvSpPr>
          <p:cNvPr id="3" name="Title 2"/>
          <p:cNvSpPr>
            <a:spLocks noGrp="1"/>
          </p:cNvSpPr>
          <p:nvPr>
            <p:ph type="title"/>
          </p:nvPr>
        </p:nvSpPr>
        <p:spPr/>
        <p:txBody>
          <a:bodyPr/>
          <a:lstStyle/>
          <a:p>
            <a:r>
              <a:rPr lang="en-GB" dirty="0" smtClean="0"/>
              <a:t>           GAP </a:t>
            </a:r>
            <a:r>
              <a:rPr lang="en-GB" dirty="0"/>
              <a:t>ANALYSIS</a:t>
            </a:r>
          </a:p>
        </p:txBody>
      </p:sp>
    </p:spTree>
    <p:extLst>
      <p:ext uri="{BB962C8B-B14F-4D97-AF65-F5344CB8AC3E}">
        <p14:creationId xmlns:p14="http://schemas.microsoft.com/office/powerpoint/2010/main" val="360014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a:t>GAP ANALYSIS – PUPIL SUMMARY</a:t>
            </a:r>
          </a:p>
        </p:txBody>
      </p:sp>
      <p:pic>
        <p:nvPicPr>
          <p:cNvPr id="4" name="Content Placeholder 3"/>
          <p:cNvPicPr>
            <a:picLocks noGrp="1"/>
          </p:cNvPicPr>
          <p:nvPr>
            <p:ph idx="1"/>
          </p:nvPr>
        </p:nvPicPr>
        <p:blipFill rotWithShape="1">
          <a:blip r:embed="rId2">
            <a:extLst>
              <a:ext uri="{28A0092B-C50C-407E-A947-70E740481C1C}">
                <a14:useLocalDpi xmlns:a14="http://schemas.microsoft.com/office/drawing/2010/main" val="0"/>
              </a:ext>
            </a:extLst>
          </a:blip>
          <a:srcRect t="20227" b="26591"/>
          <a:stretch/>
        </p:blipFill>
        <p:spPr bwMode="auto">
          <a:xfrm>
            <a:off x="611560" y="1628800"/>
            <a:ext cx="8229600" cy="246067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53640926-AAD7-44D8-BBD7-CCE9431645EC}">
              <a14:shadowObscured xmlns:a14="http://schemas.microsoft.com/office/drawing/2010/main"/>
            </a:ext>
          </a:extLst>
        </p:spPr>
      </p:pic>
      <p:sp>
        <p:nvSpPr>
          <p:cNvPr id="5" name="Rectangle 4"/>
          <p:cNvSpPr/>
          <p:nvPr/>
        </p:nvSpPr>
        <p:spPr>
          <a:xfrm>
            <a:off x="2843808" y="4653136"/>
            <a:ext cx="4572000" cy="2031325"/>
          </a:xfrm>
          <a:prstGeom prst="rect">
            <a:avLst/>
          </a:prstGeom>
        </p:spPr>
        <p:txBody>
          <a:bodyPr>
            <a:spAutoFit/>
          </a:bodyPr>
          <a:lstStyle/>
          <a:p>
            <a:r>
              <a:rPr lang="en-GB" dirty="0" smtClean="0">
                <a:solidFill>
                  <a:srgbClr val="0070C0"/>
                </a:solidFill>
              </a:rPr>
              <a:t>A Gap Analysis Report can be created for individual pupils. This can be used by teachers for measuring the effectiveness of an intervention or to be given to parents for a point in time report and to help parents support their children (target setting)</a:t>
            </a:r>
            <a:endParaRPr lang="en-GB" dirty="0">
              <a:solidFill>
                <a:srgbClr val="0070C0"/>
              </a:solidFill>
            </a:endParaRPr>
          </a:p>
        </p:txBody>
      </p:sp>
    </p:spTree>
    <p:extLst>
      <p:ext uri="{BB962C8B-B14F-4D97-AF65-F5344CB8AC3E}">
        <p14:creationId xmlns:p14="http://schemas.microsoft.com/office/powerpoint/2010/main" val="2402366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sz="2400" dirty="0" smtClean="0"/>
              <a:t>Target Tracker is far less “woolly” than APP</a:t>
            </a:r>
          </a:p>
          <a:p>
            <a:endParaRPr lang="en-GB" sz="2400" dirty="0"/>
          </a:p>
          <a:p>
            <a:r>
              <a:rPr lang="en-GB" sz="2400" dirty="0" smtClean="0"/>
              <a:t>Easy to identify pupil learning gaps</a:t>
            </a:r>
          </a:p>
          <a:p>
            <a:endParaRPr lang="en-GB" sz="2400" dirty="0"/>
          </a:p>
          <a:p>
            <a:r>
              <a:rPr lang="en-GB" sz="2400" dirty="0" smtClean="0"/>
              <a:t>Teacher can adapt their planning more easily, based on assessments during lessons</a:t>
            </a:r>
          </a:p>
          <a:p>
            <a:endParaRPr lang="en-GB" sz="2400" dirty="0"/>
          </a:p>
          <a:p>
            <a:r>
              <a:rPr lang="en-GB" sz="2400" dirty="0" smtClean="0"/>
              <a:t>Interventions can support learning gaps more quickly</a:t>
            </a:r>
          </a:p>
          <a:p>
            <a:endParaRPr lang="en-GB" sz="2400" dirty="0" smtClean="0"/>
          </a:p>
          <a:p>
            <a:r>
              <a:rPr lang="en-GB" sz="2400" dirty="0" smtClean="0"/>
              <a:t>Parents can easily see how their child is progressing</a:t>
            </a:r>
          </a:p>
          <a:p>
            <a:endParaRPr lang="en-GB" sz="2400" dirty="0" smtClean="0"/>
          </a:p>
          <a:p>
            <a:r>
              <a:rPr lang="en-GB" sz="2400" dirty="0" smtClean="0"/>
              <a:t>Children can be assessed at lower bands if appropriate for the stage in </a:t>
            </a:r>
            <a:r>
              <a:rPr lang="en-GB" sz="2400" smtClean="0"/>
              <a:t>their learning.</a:t>
            </a:r>
            <a:endParaRPr lang="en-GB" sz="2400" dirty="0"/>
          </a:p>
        </p:txBody>
      </p:sp>
      <p:sp>
        <p:nvSpPr>
          <p:cNvPr id="3" name="Title 2"/>
          <p:cNvSpPr>
            <a:spLocks noGrp="1"/>
          </p:cNvSpPr>
          <p:nvPr>
            <p:ph type="title"/>
          </p:nvPr>
        </p:nvSpPr>
        <p:spPr/>
        <p:txBody>
          <a:bodyPr>
            <a:normAutofit fontScale="90000"/>
          </a:bodyPr>
          <a:lstStyle/>
          <a:p>
            <a:r>
              <a:rPr lang="en-GB" dirty="0" smtClean="0"/>
              <a:t>  Strengths of Target Tracker to assess pupil learning</a:t>
            </a:r>
            <a:endParaRPr lang="en-GB" dirty="0"/>
          </a:p>
        </p:txBody>
      </p:sp>
    </p:spTree>
    <p:extLst>
      <p:ext uri="{BB962C8B-B14F-4D97-AF65-F5344CB8AC3E}">
        <p14:creationId xmlns:p14="http://schemas.microsoft.com/office/powerpoint/2010/main" val="177427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GB" dirty="0"/>
              <a:t>Raising of expectations in comparison to the old curriculum </a:t>
            </a:r>
            <a:r>
              <a:rPr lang="en-GB" dirty="0" err="1"/>
              <a:t>eg</a:t>
            </a:r>
            <a:r>
              <a:rPr lang="en-GB" dirty="0"/>
              <a:t> secondary maths concepts are now being taught to Year 5 &amp; 6 children</a:t>
            </a:r>
          </a:p>
          <a:p>
            <a:endParaRPr lang="en-GB" dirty="0"/>
          </a:p>
          <a:p>
            <a:r>
              <a:rPr lang="en-GB" dirty="0" smtClean="0"/>
              <a:t>Current Year </a:t>
            </a:r>
            <a:r>
              <a:rPr lang="en-GB" dirty="0"/>
              <a:t>4 children had not been exposed to the New Curriculum until they were in Year 3.</a:t>
            </a:r>
          </a:p>
          <a:p>
            <a:endParaRPr lang="en-GB" dirty="0"/>
          </a:p>
          <a:p>
            <a:r>
              <a:rPr lang="en-GB" dirty="0"/>
              <a:t>Year 6 children are to be tested on a New Curriculum, they will only have had two years and two terms of learning!</a:t>
            </a:r>
          </a:p>
          <a:p>
            <a:endParaRPr lang="en-GB" dirty="0"/>
          </a:p>
          <a:p>
            <a:r>
              <a:rPr lang="en-GB" dirty="0"/>
              <a:t>Significant number of assessment statements to assess all children against.</a:t>
            </a:r>
          </a:p>
          <a:p>
            <a:endParaRPr lang="en-GB" dirty="0"/>
          </a:p>
          <a:p>
            <a:r>
              <a:rPr lang="en-GB" dirty="0"/>
              <a:t>Difficult to make predictions or measure a rate of progress for children </a:t>
            </a:r>
            <a:r>
              <a:rPr lang="en-GB" dirty="0" smtClean="0"/>
              <a:t>unless </a:t>
            </a:r>
            <a:r>
              <a:rPr lang="en-GB" dirty="0"/>
              <a:t>a solid baseline is in place</a:t>
            </a:r>
          </a:p>
          <a:p>
            <a:endParaRPr lang="en-GB" dirty="0"/>
          </a:p>
          <a:p>
            <a:r>
              <a:rPr lang="en-GB" dirty="0"/>
              <a:t>Ofsted have no benchmark for the New Curriculum</a:t>
            </a:r>
          </a:p>
          <a:p>
            <a:endParaRPr lang="en-GB" dirty="0"/>
          </a:p>
        </p:txBody>
      </p:sp>
      <p:sp>
        <p:nvSpPr>
          <p:cNvPr id="3" name="Title 2"/>
          <p:cNvSpPr>
            <a:spLocks noGrp="1"/>
          </p:cNvSpPr>
          <p:nvPr>
            <p:ph type="title"/>
          </p:nvPr>
        </p:nvSpPr>
        <p:spPr/>
        <p:txBody>
          <a:bodyPr>
            <a:normAutofit/>
          </a:bodyPr>
          <a:lstStyle/>
          <a:p>
            <a:r>
              <a:rPr lang="en-GB" sz="3200" dirty="0"/>
              <a:t>Challenges of assessment and the New Curriculum for all schools </a:t>
            </a:r>
          </a:p>
        </p:txBody>
      </p:sp>
    </p:spTree>
    <p:extLst>
      <p:ext uri="{BB962C8B-B14F-4D97-AF65-F5344CB8AC3E}">
        <p14:creationId xmlns:p14="http://schemas.microsoft.com/office/powerpoint/2010/main" val="2689216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GB" dirty="0"/>
              <a:t>Government introduced </a:t>
            </a:r>
            <a:r>
              <a:rPr lang="en-GB" dirty="0" smtClean="0"/>
              <a:t>this </a:t>
            </a:r>
            <a:r>
              <a:rPr lang="en-GB" dirty="0"/>
              <a:t>New Curriculum in September 2014.</a:t>
            </a:r>
          </a:p>
          <a:p>
            <a:endParaRPr lang="en-GB" dirty="0"/>
          </a:p>
          <a:p>
            <a:r>
              <a:rPr lang="en-GB" dirty="0"/>
              <a:t>Government also decided that levels should go after the academic year 2014 - 2015 &amp; children must be assessed and tracked using a different criteria. Levels had to be used in 2014 – 2015 for Year 2 &amp; Year 6 children.</a:t>
            </a:r>
          </a:p>
          <a:p>
            <a:endParaRPr lang="en-GB" dirty="0"/>
          </a:p>
          <a:p>
            <a:r>
              <a:rPr lang="en-GB" dirty="0" smtClean="0"/>
              <a:t>Many </a:t>
            </a:r>
            <a:r>
              <a:rPr lang="en-GB" dirty="0"/>
              <a:t>different tracking systems are on the market, but without the consistency </a:t>
            </a:r>
            <a:r>
              <a:rPr lang="en-GB" dirty="0" smtClean="0"/>
              <a:t>APP ( assessing Pupil Progress)  </a:t>
            </a:r>
            <a:r>
              <a:rPr lang="en-GB" dirty="0"/>
              <a:t>provided.</a:t>
            </a:r>
          </a:p>
          <a:p>
            <a:endParaRPr lang="en-GB" dirty="0"/>
          </a:p>
          <a:p>
            <a:r>
              <a:rPr lang="en-GB" dirty="0"/>
              <a:t>All schools are working within each year group’s Age Related Expectations, which are an end of year expectation and assessment  of whether a child is ‘secure’ in the curriculum content taught that year .. And whether they are ready to move onto the content of the next year group</a:t>
            </a:r>
            <a:r>
              <a:rPr lang="en-GB" sz="2800" dirty="0">
                <a:solidFill>
                  <a:srgbClr val="C00000"/>
                </a:solidFill>
              </a:rPr>
              <a:t>.</a:t>
            </a:r>
          </a:p>
          <a:p>
            <a:endParaRPr lang="en-GB" dirty="0"/>
          </a:p>
          <a:p>
            <a:endParaRPr lang="en-GB" dirty="0"/>
          </a:p>
        </p:txBody>
      </p:sp>
      <p:sp>
        <p:nvSpPr>
          <p:cNvPr id="3" name="Title 2"/>
          <p:cNvSpPr>
            <a:spLocks noGrp="1"/>
          </p:cNvSpPr>
          <p:nvPr>
            <p:ph type="title"/>
          </p:nvPr>
        </p:nvSpPr>
        <p:spPr/>
        <p:txBody>
          <a:bodyPr>
            <a:noAutofit/>
          </a:bodyPr>
          <a:lstStyle/>
          <a:p>
            <a:r>
              <a:rPr lang="en-GB" sz="2800" dirty="0"/>
              <a:t>Why has Holy Trinity CE Primary changed its Curriculum and its assessment criteria?</a:t>
            </a:r>
          </a:p>
        </p:txBody>
      </p:sp>
    </p:spTree>
    <p:extLst>
      <p:ext uri="{BB962C8B-B14F-4D97-AF65-F5344CB8AC3E}">
        <p14:creationId xmlns:p14="http://schemas.microsoft.com/office/powerpoint/2010/main" val="471423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Assessment is finding out if a child understands what they are learning. </a:t>
            </a:r>
          </a:p>
          <a:p>
            <a:endParaRPr lang="en-GB" dirty="0"/>
          </a:p>
          <a:p>
            <a:r>
              <a:rPr lang="en-GB" dirty="0"/>
              <a:t>Assessments can be made in two different ways – formative &amp; summative.</a:t>
            </a:r>
          </a:p>
          <a:p>
            <a:endParaRPr lang="en-GB" dirty="0"/>
          </a:p>
        </p:txBody>
      </p:sp>
      <p:sp>
        <p:nvSpPr>
          <p:cNvPr id="3" name="Title 2"/>
          <p:cNvSpPr>
            <a:spLocks noGrp="1"/>
          </p:cNvSpPr>
          <p:nvPr>
            <p:ph type="title"/>
          </p:nvPr>
        </p:nvSpPr>
        <p:spPr/>
        <p:txBody>
          <a:bodyPr>
            <a:normAutofit/>
          </a:bodyPr>
          <a:lstStyle/>
          <a:p>
            <a:pPr algn="ctr"/>
            <a:r>
              <a:rPr lang="en-GB" dirty="0" smtClean="0"/>
              <a:t>What is assessment?</a:t>
            </a:r>
            <a:endParaRPr lang="en-GB" dirty="0"/>
          </a:p>
        </p:txBody>
      </p:sp>
    </p:spTree>
    <p:extLst>
      <p:ext uri="{BB962C8B-B14F-4D97-AF65-F5344CB8AC3E}">
        <p14:creationId xmlns:p14="http://schemas.microsoft.com/office/powerpoint/2010/main" val="3976211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sz="2800" dirty="0"/>
              <a:t>Formative assessment is a day to day, week by week on going assessment, based on how well a child is meeting the learning objectives of lessons.</a:t>
            </a:r>
          </a:p>
          <a:p>
            <a:pPr marL="109728" indent="0">
              <a:buNone/>
            </a:pPr>
            <a:r>
              <a:rPr lang="en-GB" sz="2800" dirty="0"/>
              <a:t> </a:t>
            </a:r>
          </a:p>
          <a:p>
            <a:r>
              <a:rPr lang="en-GB" sz="2800" dirty="0" smtClean="0"/>
              <a:t>Teachers, support staff  </a:t>
            </a:r>
            <a:r>
              <a:rPr lang="en-GB" sz="2800" dirty="0"/>
              <a:t>&amp; children are actively involved in this day to day assessment, to move children forward in their learning as quickly as possible.</a:t>
            </a:r>
          </a:p>
          <a:p>
            <a:endParaRPr lang="en-GB" sz="2800" dirty="0"/>
          </a:p>
          <a:p>
            <a:r>
              <a:rPr lang="en-GB" sz="2800" dirty="0"/>
              <a:t>Teachers make judgements about if a child has fully understood the concept and can apply it independently.</a:t>
            </a:r>
          </a:p>
          <a:p>
            <a:endParaRPr lang="en-GB" dirty="0"/>
          </a:p>
        </p:txBody>
      </p:sp>
      <p:sp>
        <p:nvSpPr>
          <p:cNvPr id="3" name="Title 2"/>
          <p:cNvSpPr>
            <a:spLocks noGrp="1"/>
          </p:cNvSpPr>
          <p:nvPr>
            <p:ph type="title"/>
          </p:nvPr>
        </p:nvSpPr>
        <p:spPr/>
        <p:txBody>
          <a:bodyPr/>
          <a:lstStyle/>
          <a:p>
            <a:r>
              <a:rPr lang="en-GB" dirty="0"/>
              <a:t>What is formative assessment</a:t>
            </a:r>
            <a:r>
              <a:rPr lang="en-GB" dirty="0" smtClean="0"/>
              <a:t>?</a:t>
            </a:r>
            <a:endParaRPr lang="en-GB" dirty="0"/>
          </a:p>
        </p:txBody>
      </p:sp>
    </p:spTree>
    <p:extLst>
      <p:ext uri="{BB962C8B-B14F-4D97-AF65-F5344CB8AC3E}">
        <p14:creationId xmlns:p14="http://schemas.microsoft.com/office/powerpoint/2010/main" val="3550221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sz="2400" dirty="0"/>
              <a:t>Assessment for learning is vital, as it is a key focus for measuring the impact of teaching upon learning</a:t>
            </a:r>
          </a:p>
          <a:p>
            <a:endParaRPr lang="en-GB" sz="2400" dirty="0"/>
          </a:p>
          <a:p>
            <a:r>
              <a:rPr lang="en-GB" sz="2400" dirty="0"/>
              <a:t>Further learning cannot be planned for effectively unless teachers &amp; </a:t>
            </a:r>
            <a:r>
              <a:rPr lang="en-GB" sz="2400" dirty="0" smtClean="0"/>
              <a:t>support staff </a:t>
            </a:r>
            <a:r>
              <a:rPr lang="en-GB" sz="2400" dirty="0"/>
              <a:t>value assessment and see it as essential. It gives a day to day picture of the progress children are making in lessons. </a:t>
            </a:r>
          </a:p>
          <a:p>
            <a:endParaRPr lang="en-GB" sz="2400" dirty="0"/>
          </a:p>
          <a:p>
            <a:r>
              <a:rPr lang="en-GB" sz="2400" dirty="0"/>
              <a:t>How can learning be effective for children unless the planning is suited to them?</a:t>
            </a:r>
          </a:p>
          <a:p>
            <a:endParaRPr lang="en-GB" dirty="0"/>
          </a:p>
        </p:txBody>
      </p:sp>
      <p:sp>
        <p:nvSpPr>
          <p:cNvPr id="3" name="Title 2"/>
          <p:cNvSpPr>
            <a:spLocks noGrp="1"/>
          </p:cNvSpPr>
          <p:nvPr>
            <p:ph type="title"/>
          </p:nvPr>
        </p:nvSpPr>
        <p:spPr/>
        <p:txBody>
          <a:bodyPr>
            <a:normAutofit fontScale="90000"/>
          </a:bodyPr>
          <a:lstStyle/>
          <a:p>
            <a:r>
              <a:rPr lang="en-GB" dirty="0"/>
              <a:t>Why is formative assessment so important?</a:t>
            </a:r>
          </a:p>
        </p:txBody>
      </p:sp>
    </p:spTree>
    <p:extLst>
      <p:ext uri="{BB962C8B-B14F-4D97-AF65-F5344CB8AC3E}">
        <p14:creationId xmlns:p14="http://schemas.microsoft.com/office/powerpoint/2010/main" val="3979248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sz="2800" dirty="0"/>
              <a:t>Summative assessment add and confirm a child’s understanding and application of concepts in a cold &amp; independent situation.</a:t>
            </a:r>
          </a:p>
          <a:p>
            <a:pPr marL="109728" indent="0">
              <a:buNone/>
            </a:pPr>
            <a:endParaRPr lang="en-GB" sz="2800" dirty="0"/>
          </a:p>
          <a:p>
            <a:r>
              <a:rPr lang="en-GB" sz="2800" dirty="0"/>
              <a:t>Summative assessments in school:</a:t>
            </a:r>
          </a:p>
          <a:p>
            <a:r>
              <a:rPr lang="en-GB" sz="2800" dirty="0"/>
              <a:t>Phonics / SPAG </a:t>
            </a:r>
            <a:r>
              <a:rPr lang="en-GB" sz="2800" dirty="0" smtClean="0"/>
              <a:t>Tests</a:t>
            </a:r>
            <a:endParaRPr lang="en-GB" sz="2800" dirty="0"/>
          </a:p>
          <a:p>
            <a:r>
              <a:rPr lang="en-GB" sz="2800" dirty="0"/>
              <a:t>Times Tables T</a:t>
            </a:r>
            <a:r>
              <a:rPr lang="en-GB" sz="2800" dirty="0" smtClean="0"/>
              <a:t>ests</a:t>
            </a:r>
          </a:p>
          <a:p>
            <a:r>
              <a:rPr lang="en-GB" sz="2800" dirty="0" smtClean="0"/>
              <a:t>Salford Reading Tests</a:t>
            </a:r>
          </a:p>
          <a:p>
            <a:r>
              <a:rPr lang="en-GB" sz="2800" dirty="0" smtClean="0"/>
              <a:t>Parallel Spelling Tests</a:t>
            </a:r>
            <a:endParaRPr lang="en-GB" sz="2800" dirty="0"/>
          </a:p>
          <a:p>
            <a:r>
              <a:rPr lang="en-GB" sz="2800" dirty="0"/>
              <a:t>Half term or end of unit assessments</a:t>
            </a:r>
          </a:p>
          <a:p>
            <a:r>
              <a:rPr lang="en-GB" sz="2800" dirty="0"/>
              <a:t>End of  Early Years’ Profile, Key Stage 1 &amp; 2 SATs</a:t>
            </a:r>
          </a:p>
          <a:p>
            <a:endParaRPr lang="en-GB" sz="2800" dirty="0"/>
          </a:p>
          <a:p>
            <a:endParaRPr lang="en-GB" dirty="0"/>
          </a:p>
        </p:txBody>
      </p:sp>
      <p:sp>
        <p:nvSpPr>
          <p:cNvPr id="3" name="Title 2"/>
          <p:cNvSpPr>
            <a:spLocks noGrp="1"/>
          </p:cNvSpPr>
          <p:nvPr>
            <p:ph type="title"/>
          </p:nvPr>
        </p:nvSpPr>
        <p:spPr/>
        <p:txBody>
          <a:bodyPr/>
          <a:lstStyle/>
          <a:p>
            <a:pPr algn="ctr"/>
            <a:r>
              <a:rPr lang="en-GB" dirty="0" smtClean="0"/>
              <a:t>Summative Assessment</a:t>
            </a:r>
            <a:endParaRPr lang="en-GB" dirty="0"/>
          </a:p>
        </p:txBody>
      </p:sp>
    </p:spTree>
    <p:extLst>
      <p:ext uri="{BB962C8B-B14F-4D97-AF65-F5344CB8AC3E}">
        <p14:creationId xmlns:p14="http://schemas.microsoft.com/office/powerpoint/2010/main" val="3524099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sz="2800" dirty="0"/>
              <a:t>With the end of levels and rise of ‘ARE’, each school has been asked to develop its </a:t>
            </a:r>
            <a:r>
              <a:rPr lang="en-GB" sz="2800" u="sng" dirty="0"/>
              <a:t>OWN</a:t>
            </a:r>
            <a:r>
              <a:rPr lang="en-GB" sz="2800" dirty="0"/>
              <a:t> system of tracking pupil progress … and demonstrate its effectiveness and impact to Ofsted. </a:t>
            </a:r>
          </a:p>
          <a:p>
            <a:endParaRPr lang="en-GB" b="1" dirty="0"/>
          </a:p>
          <a:p>
            <a:r>
              <a:rPr lang="en-GB" sz="2800" dirty="0"/>
              <a:t>There is no longer a single unified national system.</a:t>
            </a:r>
          </a:p>
          <a:p>
            <a:endParaRPr lang="en-GB" dirty="0"/>
          </a:p>
          <a:p>
            <a:r>
              <a:rPr lang="en-GB" sz="2800" dirty="0"/>
              <a:t>So how does </a:t>
            </a:r>
            <a:r>
              <a:rPr lang="en-GB" sz="2800" dirty="0" smtClean="0"/>
              <a:t>Holy Trinity CE Primary </a:t>
            </a:r>
            <a:r>
              <a:rPr lang="en-GB" sz="2800" dirty="0"/>
              <a:t>School track pupil progress in the new National Curriculum … and keep it clear, simple and manageable for parents?</a:t>
            </a:r>
          </a:p>
          <a:p>
            <a:endParaRPr lang="en-GB" dirty="0"/>
          </a:p>
        </p:txBody>
      </p:sp>
      <p:sp>
        <p:nvSpPr>
          <p:cNvPr id="3" name="Title 2"/>
          <p:cNvSpPr>
            <a:spLocks noGrp="1"/>
          </p:cNvSpPr>
          <p:nvPr>
            <p:ph type="title"/>
          </p:nvPr>
        </p:nvSpPr>
        <p:spPr/>
        <p:txBody>
          <a:bodyPr>
            <a:normAutofit/>
          </a:bodyPr>
          <a:lstStyle/>
          <a:p>
            <a:r>
              <a:rPr lang="en-GB" sz="2800" dirty="0"/>
              <a:t>Assessing progress &amp; attainment towards meeting Age Related Expectations</a:t>
            </a:r>
          </a:p>
        </p:txBody>
      </p:sp>
    </p:spTree>
    <p:extLst>
      <p:ext uri="{BB962C8B-B14F-4D97-AF65-F5344CB8AC3E}">
        <p14:creationId xmlns:p14="http://schemas.microsoft.com/office/powerpoint/2010/main" val="2535959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sz="2800" dirty="0"/>
              <a:t>Assessing ‘Age Related Expectations’ needs to have joined up thinking!</a:t>
            </a:r>
          </a:p>
          <a:p>
            <a:endParaRPr lang="en-GB" sz="2800" dirty="0"/>
          </a:p>
          <a:p>
            <a:r>
              <a:rPr lang="en-GB" sz="2800" dirty="0"/>
              <a:t>Making judgements whether an individual pupil is secure in any statement needs a combination of evidence. This could include work in books, discussions with the child, observations during lessons, group interventions etc… as well as some good old fashioned tests!</a:t>
            </a:r>
          </a:p>
          <a:p>
            <a:endParaRPr lang="en-GB" dirty="0"/>
          </a:p>
        </p:txBody>
      </p:sp>
      <p:sp>
        <p:nvSpPr>
          <p:cNvPr id="3" name="Title 2"/>
          <p:cNvSpPr>
            <a:spLocks noGrp="1"/>
          </p:cNvSpPr>
          <p:nvPr>
            <p:ph type="title"/>
          </p:nvPr>
        </p:nvSpPr>
        <p:spPr/>
        <p:txBody>
          <a:bodyPr>
            <a:normAutofit/>
          </a:bodyPr>
          <a:lstStyle/>
          <a:p>
            <a:r>
              <a:rPr lang="en-GB" sz="2800" dirty="0"/>
              <a:t>Assessing progress &amp; attainment towards meeting Age Related Expectation</a:t>
            </a:r>
          </a:p>
        </p:txBody>
      </p:sp>
    </p:spTree>
    <p:extLst>
      <p:ext uri="{BB962C8B-B14F-4D97-AF65-F5344CB8AC3E}">
        <p14:creationId xmlns:p14="http://schemas.microsoft.com/office/powerpoint/2010/main" val="25118963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559</TotalTime>
  <Words>1144</Words>
  <Application>Microsoft Office PowerPoint</Application>
  <PresentationFormat>On-screen Show (4:3)</PresentationFormat>
  <Paragraphs>96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Curriculum &amp; Assessment of Children’s Learning</vt:lpstr>
      <vt:lpstr>Challenges of assessment and the New Curriculum for all schools </vt:lpstr>
      <vt:lpstr>Why has Holy Trinity CE Primary changed its Curriculum and its assessment criteria?</vt:lpstr>
      <vt:lpstr>What is assessment?</vt:lpstr>
      <vt:lpstr>What is formative assessment?</vt:lpstr>
      <vt:lpstr>Why is formative assessment so important?</vt:lpstr>
      <vt:lpstr>Summative Assessment</vt:lpstr>
      <vt:lpstr>Assessing progress &amp; attainment towards meeting Age Related Expectations</vt:lpstr>
      <vt:lpstr>Assessing progress &amp; attainment towards meeting Age Related Expectation</vt:lpstr>
      <vt:lpstr>The Challenge for Holy Trinity</vt:lpstr>
      <vt:lpstr> Holy Trinity’s New Assessment    System</vt:lpstr>
      <vt:lpstr>So how does Target Tracker work in telling teachers and parents how a child is getting on in meeting ARE?</vt:lpstr>
      <vt:lpstr> How does Target Tracker work?</vt:lpstr>
      <vt:lpstr>PowerPoint Presentation</vt:lpstr>
      <vt:lpstr>PowerPoint Presentation</vt:lpstr>
      <vt:lpstr>           GAP ANALYSIS</vt:lpstr>
      <vt:lpstr>GAP ANALYSIS – PUPIL SUMMARY</vt:lpstr>
      <vt:lpstr>  Strengths of Target Tracker to assess pupil learning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an LSA in formative assessment</dc:title>
  <dc:creator>Head</dc:creator>
  <cp:lastModifiedBy>Amanda Stenning</cp:lastModifiedBy>
  <cp:revision>25</cp:revision>
  <dcterms:created xsi:type="dcterms:W3CDTF">2015-09-07T10:37:48Z</dcterms:created>
  <dcterms:modified xsi:type="dcterms:W3CDTF">2017-09-19T14:04:53Z</dcterms:modified>
</cp:coreProperties>
</file>